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85" r:id="rId5"/>
    <p:sldId id="286" r:id="rId6"/>
    <p:sldId id="292" r:id="rId7"/>
    <p:sldId id="311" r:id="rId8"/>
    <p:sldId id="306" r:id="rId9"/>
    <p:sldId id="313" r:id="rId10"/>
    <p:sldId id="312" r:id="rId11"/>
    <p:sldId id="307" r:id="rId12"/>
    <p:sldId id="314" r:id="rId13"/>
    <p:sldId id="283" r:id="rId14"/>
    <p:sldId id="308" r:id="rId15"/>
    <p:sldId id="300" r:id="rId16"/>
    <p:sldId id="302" r:id="rId17"/>
    <p:sldId id="303" r:id="rId18"/>
    <p:sldId id="304" r:id="rId19"/>
    <p:sldId id="315" r:id="rId20"/>
    <p:sldId id="309" r:id="rId2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5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Docking" initials="RD" lastIdx="8" clrIdx="0">
    <p:extLst/>
  </p:cmAuthor>
  <p:cmAuthor id="2" name="Rachael Dockin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666"/>
    <a:srgbClr val="4A4A49"/>
    <a:srgbClr val="6EC5D3"/>
    <a:srgbClr val="EA5167"/>
    <a:srgbClr val="EEEA80"/>
    <a:srgbClr val="FFFFFF"/>
    <a:srgbClr val="6FC667"/>
    <a:srgbClr val="EA51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9619" autoAdjust="0"/>
  </p:normalViewPr>
  <p:slideViewPr>
    <p:cSldViewPr snapToGrid="0">
      <p:cViewPr varScale="1">
        <p:scale>
          <a:sx n="106" d="100"/>
          <a:sy n="106" d="100"/>
        </p:scale>
        <p:origin x="1572" y="96"/>
      </p:cViewPr>
      <p:guideLst>
        <p:guide orient="horz" pos="1620"/>
        <p:guide pos="5579"/>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Docking" userId="e50425be-9baf-4138-a727-e3c7bb328a22" providerId="ADAL" clId="{5F76C26B-2C3E-4018-88A9-93E421D5AEF6}"/>
    <pc:docChg chg="undo redo custSel addSld delSld modSld sldOrd modNotesMaster modHandout">
      <pc:chgData name="Rachael Docking" userId="e50425be-9baf-4138-a727-e3c7bb328a22" providerId="ADAL" clId="{5F76C26B-2C3E-4018-88A9-93E421D5AEF6}" dt="2017-12-11T15:11:23.244" v="1417" actId="20577"/>
      <pc:docMkLst>
        <pc:docMk/>
      </pc:docMkLst>
      <pc:sldChg chg="del">
        <pc:chgData name="Rachael Docking" userId="e50425be-9baf-4138-a727-e3c7bb328a22" providerId="ADAL" clId="{5F76C26B-2C3E-4018-88A9-93E421D5AEF6}" dt="2017-12-08T14:15:49.249" v="567" actId="2696"/>
        <pc:sldMkLst>
          <pc:docMk/>
          <pc:sldMk cId="48762393" sldId="261"/>
        </pc:sldMkLst>
      </pc:sldChg>
      <pc:sldChg chg="del">
        <pc:chgData name="Rachael Docking" userId="e50425be-9baf-4138-a727-e3c7bb328a22" providerId="ADAL" clId="{5F76C26B-2C3E-4018-88A9-93E421D5AEF6}" dt="2017-12-08T14:15:05.272" v="560" actId="2696"/>
        <pc:sldMkLst>
          <pc:docMk/>
          <pc:sldMk cId="1058480864" sldId="264"/>
        </pc:sldMkLst>
      </pc:sldChg>
      <pc:sldChg chg="del">
        <pc:chgData name="Rachael Docking" userId="e50425be-9baf-4138-a727-e3c7bb328a22" providerId="ADAL" clId="{5F76C26B-2C3E-4018-88A9-93E421D5AEF6}" dt="2017-12-08T14:21:51.879" v="646" actId="2696"/>
        <pc:sldMkLst>
          <pc:docMk/>
          <pc:sldMk cId="272336079" sldId="270"/>
        </pc:sldMkLst>
      </pc:sldChg>
      <pc:sldChg chg="del">
        <pc:chgData name="Rachael Docking" userId="e50425be-9baf-4138-a727-e3c7bb328a22" providerId="ADAL" clId="{5F76C26B-2C3E-4018-88A9-93E421D5AEF6}" dt="2017-12-08T14:15:08.346" v="561" actId="2696"/>
        <pc:sldMkLst>
          <pc:docMk/>
          <pc:sldMk cId="365487278" sldId="275"/>
        </pc:sldMkLst>
      </pc:sldChg>
      <pc:sldChg chg="del">
        <pc:chgData name="Rachael Docking" userId="e50425be-9baf-4138-a727-e3c7bb328a22" providerId="ADAL" clId="{5F76C26B-2C3E-4018-88A9-93E421D5AEF6}" dt="2017-12-08T14:21:52.880" v="647" actId="2696"/>
        <pc:sldMkLst>
          <pc:docMk/>
          <pc:sldMk cId="2721476791" sldId="279"/>
        </pc:sldMkLst>
      </pc:sldChg>
      <pc:sldChg chg="del ord">
        <pc:chgData name="Rachael Docking" userId="e50425be-9baf-4138-a727-e3c7bb328a22" providerId="ADAL" clId="{5F76C26B-2C3E-4018-88A9-93E421D5AEF6}" dt="2017-12-08T14:13:44.738" v="507" actId="2696"/>
        <pc:sldMkLst>
          <pc:docMk/>
          <pc:sldMk cId="3637420966" sldId="280"/>
        </pc:sldMkLst>
      </pc:sldChg>
      <pc:sldChg chg="del">
        <pc:chgData name="Rachael Docking" userId="e50425be-9baf-4138-a727-e3c7bb328a22" providerId="ADAL" clId="{5F76C26B-2C3E-4018-88A9-93E421D5AEF6}" dt="2017-12-08T14:13:00.668" v="505" actId="2696"/>
        <pc:sldMkLst>
          <pc:docMk/>
          <pc:sldMk cId="2086868110" sldId="281"/>
        </pc:sldMkLst>
      </pc:sldChg>
      <pc:sldChg chg="modSp add del ord">
        <pc:chgData name="Rachael Docking" userId="e50425be-9baf-4138-a727-e3c7bb328a22" providerId="ADAL" clId="{5F76C26B-2C3E-4018-88A9-93E421D5AEF6}" dt="2017-12-08T14:14:57.712" v="558" actId="2696"/>
        <pc:sldMkLst>
          <pc:docMk/>
          <pc:sldMk cId="2903448727" sldId="282"/>
        </pc:sldMkLst>
        <pc:spChg chg="mod">
          <ac:chgData name="Rachael Docking" userId="e50425be-9baf-4138-a727-e3c7bb328a22" providerId="ADAL" clId="{5F76C26B-2C3E-4018-88A9-93E421D5AEF6}" dt="2017-12-08T14:05:59.935" v="154" actId="20577"/>
          <ac:spMkLst>
            <pc:docMk/>
            <pc:sldMk cId="2903448727" sldId="282"/>
            <ac:spMk id="3" creationId="{7E37C129-0D19-4B63-A6F1-FF5E3E8F4E06}"/>
          </ac:spMkLst>
        </pc:spChg>
      </pc:sldChg>
      <pc:sldChg chg="addSp modSp add ord modAnim modNotesTx">
        <pc:chgData name="Rachael Docking" userId="e50425be-9baf-4138-a727-e3c7bb328a22" providerId="ADAL" clId="{5F76C26B-2C3E-4018-88A9-93E421D5AEF6}" dt="2017-12-11T14:45:16.517" v="1409" actId="20577"/>
        <pc:sldMkLst>
          <pc:docMk/>
          <pc:sldMk cId="1485631246" sldId="283"/>
        </pc:sldMkLst>
        <pc:spChg chg="add mod">
          <ac:chgData name="Rachael Docking" userId="e50425be-9baf-4138-a727-e3c7bb328a22" providerId="ADAL" clId="{5F76C26B-2C3E-4018-88A9-93E421D5AEF6}" dt="2017-12-08T14:09:49.686" v="231" actId="1076"/>
          <ac:spMkLst>
            <pc:docMk/>
            <pc:sldMk cId="1485631246" sldId="283"/>
            <ac:spMk id="7" creationId="{933F937A-1263-4D76-A47F-876B070B8625}"/>
          </ac:spMkLst>
        </pc:spChg>
        <pc:spChg chg="mod">
          <ac:chgData name="Rachael Docking" userId="e50425be-9baf-4138-a727-e3c7bb328a22" providerId="ADAL" clId="{5F76C26B-2C3E-4018-88A9-93E421D5AEF6}" dt="2017-12-11T14:45:16.517" v="1409" actId="20577"/>
          <ac:spMkLst>
            <pc:docMk/>
            <pc:sldMk cId="1485631246" sldId="283"/>
            <ac:spMk id="8" creationId="{D17B8C3B-6DF4-4D70-8D75-8B930BB447C1}"/>
          </ac:spMkLst>
        </pc:spChg>
        <pc:spChg chg="mod">
          <ac:chgData name="Rachael Docking" userId="e50425be-9baf-4138-a727-e3c7bb328a22" providerId="ADAL" clId="{5F76C26B-2C3E-4018-88A9-93E421D5AEF6}" dt="2017-12-08T14:10:27.055" v="233" actId="1076"/>
          <ac:spMkLst>
            <pc:docMk/>
            <pc:sldMk cId="1485631246" sldId="283"/>
            <ac:spMk id="23" creationId="{74C82F9F-1942-4993-9AC2-F09D8D47BC72}"/>
          </ac:spMkLst>
        </pc:spChg>
      </pc:sldChg>
      <pc:sldChg chg="del">
        <pc:chgData name="Rachael Docking" userId="e50425be-9baf-4138-a727-e3c7bb328a22" providerId="ADAL" clId="{5F76C26B-2C3E-4018-88A9-93E421D5AEF6}" dt="2017-12-08T14:15:03.609" v="559" actId="2696"/>
        <pc:sldMkLst>
          <pc:docMk/>
          <pc:sldMk cId="3379569990" sldId="284"/>
        </pc:sldMkLst>
      </pc:sldChg>
      <pc:sldChg chg="modSp modNotesTx">
        <pc:chgData name="Rachael Docking" userId="e50425be-9baf-4138-a727-e3c7bb328a22" providerId="ADAL" clId="{5F76C26B-2C3E-4018-88A9-93E421D5AEF6}" dt="2017-12-08T14:00:37.718" v="149" actId="20577"/>
        <pc:sldMkLst>
          <pc:docMk/>
          <pc:sldMk cId="3447294507" sldId="285"/>
        </pc:sldMkLst>
        <pc:spChg chg="mod">
          <ac:chgData name="Rachael Docking" userId="e50425be-9baf-4138-a727-e3c7bb328a22" providerId="ADAL" clId="{5F76C26B-2C3E-4018-88A9-93E421D5AEF6}" dt="2017-12-08T13:59:59.544" v="135" actId="1076"/>
          <ac:spMkLst>
            <pc:docMk/>
            <pc:sldMk cId="3447294507" sldId="285"/>
            <ac:spMk id="2" creationId="{00000000-0000-0000-0000-000000000000}"/>
          </ac:spMkLst>
        </pc:spChg>
        <pc:spChg chg="mod">
          <ac:chgData name="Rachael Docking" userId="e50425be-9baf-4138-a727-e3c7bb328a22" providerId="ADAL" clId="{5F76C26B-2C3E-4018-88A9-93E421D5AEF6}" dt="2017-12-08T14:00:06.867" v="144" actId="1076"/>
          <ac:spMkLst>
            <pc:docMk/>
            <pc:sldMk cId="3447294507" sldId="285"/>
            <ac:spMk id="7" creationId="{00000000-0000-0000-0000-000000000000}"/>
          </ac:spMkLst>
        </pc:spChg>
        <pc:spChg chg="mod">
          <ac:chgData name="Rachael Docking" userId="e50425be-9baf-4138-a727-e3c7bb328a22" providerId="ADAL" clId="{5F76C26B-2C3E-4018-88A9-93E421D5AEF6}" dt="2017-12-08T14:00:02.051" v="143" actId="20577"/>
          <ac:spMkLst>
            <pc:docMk/>
            <pc:sldMk cId="3447294507" sldId="285"/>
            <ac:spMk id="8" creationId="{00000000-0000-0000-0000-000000000000}"/>
          </ac:spMkLst>
        </pc:spChg>
      </pc:sldChg>
      <pc:sldChg chg="modAnim">
        <pc:chgData name="Rachael Docking" userId="e50425be-9baf-4138-a727-e3c7bb328a22" providerId="ADAL" clId="{5F76C26B-2C3E-4018-88A9-93E421D5AEF6}" dt="2017-12-08T14:55:50.492" v="1177" actId="1037"/>
        <pc:sldMkLst>
          <pc:docMk/>
          <pc:sldMk cId="1458402257" sldId="286"/>
        </pc:sldMkLst>
      </pc:sldChg>
      <pc:sldChg chg="modAnim">
        <pc:chgData name="Rachael Docking" userId="e50425be-9baf-4138-a727-e3c7bb328a22" providerId="ADAL" clId="{5F76C26B-2C3E-4018-88A9-93E421D5AEF6}" dt="2017-12-08T14:55:58.654" v="1178" actId="1037"/>
        <pc:sldMkLst>
          <pc:docMk/>
          <pc:sldMk cId="1456739956" sldId="288"/>
        </pc:sldMkLst>
      </pc:sldChg>
      <pc:sldChg chg="add">
        <pc:chgData name="Rachael Docking" userId="e50425be-9baf-4138-a727-e3c7bb328a22" providerId="ADAL" clId="{5F76C26B-2C3E-4018-88A9-93E421D5AEF6}" dt="2017-12-08T14:01:48.552" v="150" actId="1037"/>
        <pc:sldMkLst>
          <pc:docMk/>
          <pc:sldMk cId="895650673" sldId="289"/>
        </pc:sldMkLst>
      </pc:sldChg>
      <pc:sldChg chg="add">
        <pc:chgData name="Rachael Docking" userId="e50425be-9baf-4138-a727-e3c7bb328a22" providerId="ADAL" clId="{5F76C26B-2C3E-4018-88A9-93E421D5AEF6}" dt="2017-12-08T14:01:48.552" v="150" actId="1037"/>
        <pc:sldMkLst>
          <pc:docMk/>
          <pc:sldMk cId="578674629" sldId="290"/>
        </pc:sldMkLst>
      </pc:sldChg>
      <pc:sldChg chg="add">
        <pc:chgData name="Rachael Docking" userId="e50425be-9baf-4138-a727-e3c7bb328a22" providerId="ADAL" clId="{5F76C26B-2C3E-4018-88A9-93E421D5AEF6}" dt="2017-12-08T14:01:48.552" v="150" actId="1037"/>
        <pc:sldMkLst>
          <pc:docMk/>
          <pc:sldMk cId="3993011117" sldId="291"/>
        </pc:sldMkLst>
      </pc:sldChg>
      <pc:sldChg chg="delSp modSp modAnim modNotesTx">
        <pc:chgData name="Rachael Docking" userId="e50425be-9baf-4138-a727-e3c7bb328a22" providerId="ADAL" clId="{5F76C26B-2C3E-4018-88A9-93E421D5AEF6}" dt="2017-12-11T14:31:28.333" v="1394" actId="20577"/>
        <pc:sldMkLst>
          <pc:docMk/>
          <pc:sldMk cId="2593228226" sldId="292"/>
        </pc:sldMkLst>
        <pc:spChg chg="mod">
          <ac:chgData name="Rachael Docking" userId="e50425be-9baf-4138-a727-e3c7bb328a22" providerId="ADAL" clId="{5F76C26B-2C3E-4018-88A9-93E421D5AEF6}" dt="2017-12-08T14:56:27.089" v="1183" actId="1076"/>
          <ac:spMkLst>
            <pc:docMk/>
            <pc:sldMk cId="2593228226" sldId="292"/>
            <ac:spMk id="2" creationId="{00000000-0000-0000-0000-000000000000}"/>
          </ac:spMkLst>
        </pc:spChg>
        <pc:spChg chg="del">
          <ac:chgData name="Rachael Docking" userId="e50425be-9baf-4138-a727-e3c7bb328a22" providerId="ADAL" clId="{5F76C26B-2C3E-4018-88A9-93E421D5AEF6}" dt="2017-12-08T14:56:29.794" v="1184" actId="478"/>
          <ac:spMkLst>
            <pc:docMk/>
            <pc:sldMk cId="2593228226" sldId="292"/>
            <ac:spMk id="5" creationId="{00000000-0000-0000-0000-000000000000}"/>
          </ac:spMkLst>
        </pc:spChg>
      </pc:sldChg>
      <pc:sldChg chg="del">
        <pc:chgData name="Rachael Docking" userId="e50425be-9baf-4138-a727-e3c7bb328a22" providerId="ADAL" clId="{5F76C26B-2C3E-4018-88A9-93E421D5AEF6}" dt="2017-12-08T14:07:05.344" v="203" actId="2696"/>
        <pc:sldMkLst>
          <pc:docMk/>
          <pc:sldMk cId="769154055" sldId="293"/>
        </pc:sldMkLst>
      </pc:sldChg>
      <pc:sldChg chg="del">
        <pc:chgData name="Rachael Docking" userId="e50425be-9baf-4138-a727-e3c7bb328a22" providerId="ADAL" clId="{5F76C26B-2C3E-4018-88A9-93E421D5AEF6}" dt="2017-12-08T14:07:03.416" v="202" actId="2696"/>
        <pc:sldMkLst>
          <pc:docMk/>
          <pc:sldMk cId="63860062" sldId="294"/>
        </pc:sldMkLst>
      </pc:sldChg>
      <pc:sldChg chg="addSp modSp del modNotesTx">
        <pc:chgData name="Rachael Docking" userId="e50425be-9baf-4138-a727-e3c7bb328a22" providerId="ADAL" clId="{5F76C26B-2C3E-4018-88A9-93E421D5AEF6}" dt="2017-12-08T14:17:00.129" v="578" actId="2696"/>
        <pc:sldMkLst>
          <pc:docMk/>
          <pc:sldMk cId="831742911" sldId="295"/>
        </pc:sldMkLst>
        <pc:spChg chg="add mod">
          <ac:chgData name="Rachael Docking" userId="e50425be-9baf-4138-a727-e3c7bb328a22" providerId="ADAL" clId="{5F76C26B-2C3E-4018-88A9-93E421D5AEF6}" dt="2017-12-08T14:15:34.243" v="566" actId="1076"/>
          <ac:spMkLst>
            <pc:docMk/>
            <pc:sldMk cId="831742911" sldId="295"/>
            <ac:spMk id="4" creationId="{DDD1EA3D-2B45-418C-85CB-441AC8CCA653}"/>
          </ac:spMkLst>
        </pc:spChg>
        <pc:picChg chg="mod">
          <ac:chgData name="Rachael Docking" userId="e50425be-9baf-4138-a727-e3c7bb328a22" providerId="ADAL" clId="{5F76C26B-2C3E-4018-88A9-93E421D5AEF6}" dt="2017-12-08T14:15:31.707" v="565" actId="1076"/>
          <ac:picMkLst>
            <pc:docMk/>
            <pc:sldMk cId="831742911" sldId="295"/>
            <ac:picMk id="3" creationId="{00000000-0000-0000-0000-000000000000}"/>
          </ac:picMkLst>
        </pc:picChg>
      </pc:sldChg>
      <pc:sldChg chg="del">
        <pc:chgData name="Rachael Docking" userId="e50425be-9baf-4138-a727-e3c7bb328a22" providerId="ADAL" clId="{5F76C26B-2C3E-4018-88A9-93E421D5AEF6}" dt="2017-12-08T14:06:57.725" v="201" actId="2696"/>
        <pc:sldMkLst>
          <pc:docMk/>
          <pc:sldMk cId="3035611969" sldId="296"/>
        </pc:sldMkLst>
      </pc:sldChg>
      <pc:sldChg chg="del modNotesTx">
        <pc:chgData name="Rachael Docking" userId="e50425be-9baf-4138-a727-e3c7bb328a22" providerId="ADAL" clId="{5F76C26B-2C3E-4018-88A9-93E421D5AEF6}" dt="2017-12-08T14:17:37.171" v="581" actId="2696"/>
        <pc:sldMkLst>
          <pc:docMk/>
          <pc:sldMk cId="1208140259" sldId="297"/>
        </pc:sldMkLst>
      </pc:sldChg>
      <pc:sldChg chg="del">
        <pc:chgData name="Rachael Docking" userId="e50425be-9baf-4138-a727-e3c7bb328a22" providerId="ADAL" clId="{5F76C26B-2C3E-4018-88A9-93E421D5AEF6}" dt="2017-12-08T14:08:05.589" v="204" actId="2696"/>
        <pc:sldMkLst>
          <pc:docMk/>
          <pc:sldMk cId="2834335635" sldId="298"/>
        </pc:sldMkLst>
      </pc:sldChg>
      <pc:sldChg chg="addSp delSp modSp del">
        <pc:chgData name="Rachael Docking" userId="e50425be-9baf-4138-a727-e3c7bb328a22" providerId="ADAL" clId="{5F76C26B-2C3E-4018-88A9-93E421D5AEF6}" dt="2017-12-08T14:18:57.372" v="599" actId="2696"/>
        <pc:sldMkLst>
          <pc:docMk/>
          <pc:sldMk cId="847316081" sldId="299"/>
        </pc:sldMkLst>
        <pc:spChg chg="del mod">
          <ac:chgData name="Rachael Docking" userId="e50425be-9baf-4138-a727-e3c7bb328a22" providerId="ADAL" clId="{5F76C26B-2C3E-4018-88A9-93E421D5AEF6}" dt="2017-12-08T14:11:43.268" v="479" actId="478"/>
          <ac:spMkLst>
            <pc:docMk/>
            <pc:sldMk cId="847316081" sldId="299"/>
            <ac:spMk id="3" creationId="{00000000-0000-0000-0000-000000000000}"/>
          </ac:spMkLst>
        </pc:spChg>
        <pc:spChg chg="add mod">
          <ac:chgData name="Rachael Docking" userId="e50425be-9baf-4138-a727-e3c7bb328a22" providerId="ADAL" clId="{5F76C26B-2C3E-4018-88A9-93E421D5AEF6}" dt="2017-12-08T14:12:40.136" v="504" actId="113"/>
          <ac:spMkLst>
            <pc:docMk/>
            <pc:sldMk cId="847316081" sldId="299"/>
            <ac:spMk id="5" creationId="{1003531C-4F34-4A80-A405-4DDEFFD671D2}"/>
          </ac:spMkLst>
        </pc:spChg>
        <pc:picChg chg="mod">
          <ac:chgData name="Rachael Docking" userId="e50425be-9baf-4138-a727-e3c7bb328a22" providerId="ADAL" clId="{5F76C26B-2C3E-4018-88A9-93E421D5AEF6}" dt="2017-12-08T14:11:58.039" v="480" actId="1076"/>
          <ac:picMkLst>
            <pc:docMk/>
            <pc:sldMk cId="847316081" sldId="299"/>
            <ac:picMk id="4" creationId="{00000000-0000-0000-0000-000000000000}"/>
          </ac:picMkLst>
        </pc:picChg>
      </pc:sldChg>
      <pc:sldChg chg="modSp add modAnim modNotesTx">
        <pc:chgData name="Rachael Docking" userId="e50425be-9baf-4138-a727-e3c7bb328a22" providerId="ADAL" clId="{5F76C26B-2C3E-4018-88A9-93E421D5AEF6}" dt="2017-12-08T14:57:58.264" v="1209" actId="1076"/>
        <pc:sldMkLst>
          <pc:docMk/>
          <pc:sldMk cId="3518526572" sldId="300"/>
        </pc:sldMkLst>
        <pc:spChg chg="mod">
          <ac:chgData name="Rachael Docking" userId="e50425be-9baf-4138-a727-e3c7bb328a22" providerId="ADAL" clId="{5F76C26B-2C3E-4018-88A9-93E421D5AEF6}" dt="2017-12-08T14:57:49.486" v="1208" actId="404"/>
          <ac:spMkLst>
            <pc:docMk/>
            <pc:sldMk cId="3518526572" sldId="300"/>
            <ac:spMk id="2" creationId="{DCE467EB-7F52-473C-80BD-86A8CEF11D85}"/>
          </ac:spMkLst>
        </pc:spChg>
        <pc:grpChg chg="mod">
          <ac:chgData name="Rachael Docking" userId="e50425be-9baf-4138-a727-e3c7bb328a22" providerId="ADAL" clId="{5F76C26B-2C3E-4018-88A9-93E421D5AEF6}" dt="2017-12-08T14:57:58.264" v="1209" actId="1076"/>
          <ac:grpSpMkLst>
            <pc:docMk/>
            <pc:sldMk cId="3518526572" sldId="300"/>
            <ac:grpSpMk id="3" creationId="{3B12F82B-A6A7-42C5-9236-D8D9B8E5C043}"/>
          </ac:grpSpMkLst>
        </pc:grpChg>
      </pc:sldChg>
      <pc:sldChg chg="modSp add ord modNotesTx">
        <pc:chgData name="Rachael Docking" userId="e50425be-9baf-4138-a727-e3c7bb328a22" providerId="ADAL" clId="{5F76C26B-2C3E-4018-88A9-93E421D5AEF6}" dt="2017-12-08T14:25:57.041" v="1009" actId="20577"/>
        <pc:sldMkLst>
          <pc:docMk/>
          <pc:sldMk cId="3846409325" sldId="301"/>
        </pc:sldMkLst>
        <pc:spChg chg="mod">
          <ac:chgData name="Rachael Docking" userId="e50425be-9baf-4138-a727-e3c7bb328a22" providerId="ADAL" clId="{5F76C26B-2C3E-4018-88A9-93E421D5AEF6}" dt="2017-12-08T14:23:03.934" v="696" actId="20577"/>
          <ac:spMkLst>
            <pc:docMk/>
            <pc:sldMk cId="3846409325" sldId="301"/>
            <ac:spMk id="6" creationId="{00000000-0000-0000-0000-000000000000}"/>
          </ac:spMkLst>
        </pc:spChg>
      </pc:sldChg>
      <pc:sldChg chg="add modAnim modNotesTx">
        <pc:chgData name="Rachael Docking" userId="e50425be-9baf-4138-a727-e3c7bb328a22" providerId="ADAL" clId="{5F76C26B-2C3E-4018-88A9-93E421D5AEF6}" dt="2017-12-08T15:12:29.216" v="1321" actId="20577"/>
        <pc:sldMkLst>
          <pc:docMk/>
          <pc:sldMk cId="831379487" sldId="302"/>
        </pc:sldMkLst>
      </pc:sldChg>
      <pc:sldChg chg="add modAnim modNotesTx">
        <pc:chgData name="Rachael Docking" userId="e50425be-9baf-4138-a727-e3c7bb328a22" providerId="ADAL" clId="{5F76C26B-2C3E-4018-88A9-93E421D5AEF6}" dt="2017-12-11T15:04:49.735" v="1415" actId="20577"/>
        <pc:sldMkLst>
          <pc:docMk/>
          <pc:sldMk cId="2325938306" sldId="303"/>
        </pc:sldMkLst>
      </pc:sldChg>
      <pc:sldChg chg="addSp delSp modSp add modNotesTx">
        <pc:chgData name="Rachael Docking" userId="e50425be-9baf-4138-a727-e3c7bb328a22" providerId="ADAL" clId="{5F76C26B-2C3E-4018-88A9-93E421D5AEF6}" dt="2017-12-11T15:11:23.244" v="1417" actId="20577"/>
        <pc:sldMkLst>
          <pc:docMk/>
          <pc:sldMk cId="140928411" sldId="304"/>
        </pc:sldMkLst>
        <pc:spChg chg="mod">
          <ac:chgData name="Rachael Docking" userId="e50425be-9baf-4138-a727-e3c7bb328a22" providerId="ADAL" clId="{5F76C26B-2C3E-4018-88A9-93E421D5AEF6}" dt="2017-12-08T16:08:00.926" v="1322" actId="1076"/>
          <ac:spMkLst>
            <pc:docMk/>
            <pc:sldMk cId="140928411" sldId="304"/>
            <ac:spMk id="3" creationId="{DCE467EB-7F52-473C-80BD-86A8CEF11D85}"/>
          </ac:spMkLst>
        </pc:spChg>
        <pc:picChg chg="add mod">
          <ac:chgData name="Rachael Docking" userId="e50425be-9baf-4138-a727-e3c7bb328a22" providerId="ADAL" clId="{5F76C26B-2C3E-4018-88A9-93E421D5AEF6}" dt="2017-12-08T15:01:13.127" v="1261" actId="14100"/>
          <ac:picMkLst>
            <pc:docMk/>
            <pc:sldMk cId="140928411" sldId="304"/>
            <ac:picMk id="4" creationId="{A24FBC1F-9964-44CF-BEAE-DB5B025A7E16}"/>
          </ac:picMkLst>
        </pc:picChg>
        <pc:picChg chg="add del mod">
          <ac:chgData name="Rachael Docking" userId="e50425be-9baf-4138-a727-e3c7bb328a22" providerId="ADAL" clId="{5F76C26B-2C3E-4018-88A9-93E421D5AEF6}" dt="2017-12-08T15:01:17.392" v="1262" actId="478"/>
          <ac:picMkLst>
            <pc:docMk/>
            <pc:sldMk cId="140928411" sldId="304"/>
            <ac:picMk id="5" creationId="{4F44D29F-D73C-4D3D-88E9-036586A4A185}"/>
          </ac:picMkLst>
        </pc:picChg>
        <pc:picChg chg="add del mod">
          <ac:chgData name="Rachael Docking" userId="e50425be-9baf-4138-a727-e3c7bb328a22" providerId="ADAL" clId="{5F76C26B-2C3E-4018-88A9-93E421D5AEF6}" dt="2017-12-08T15:01:18.319" v="1263" actId="478"/>
          <ac:picMkLst>
            <pc:docMk/>
            <pc:sldMk cId="140928411" sldId="304"/>
            <ac:picMk id="6" creationId="{322D0A6A-A0FF-41AB-8332-0C581A03BD58}"/>
          </ac:picMkLst>
        </pc:picChg>
        <pc:picChg chg="add del mod">
          <ac:chgData name="Rachael Docking" userId="e50425be-9baf-4138-a727-e3c7bb328a22" providerId="ADAL" clId="{5F76C26B-2C3E-4018-88A9-93E421D5AEF6}" dt="2017-12-08T15:00:50.991" v="1256" actId="478"/>
          <ac:picMkLst>
            <pc:docMk/>
            <pc:sldMk cId="140928411" sldId="304"/>
            <ac:picMk id="7" creationId="{E0D79DE9-05C9-4130-A536-9CA190D80885}"/>
          </ac:picMkLst>
        </pc:picChg>
        <pc:picChg chg="add del mod">
          <ac:chgData name="Rachael Docking" userId="e50425be-9baf-4138-a727-e3c7bb328a22" providerId="ADAL" clId="{5F76C26B-2C3E-4018-88A9-93E421D5AEF6}" dt="2017-12-08T15:00:50.991" v="1256" actId="478"/>
          <ac:picMkLst>
            <pc:docMk/>
            <pc:sldMk cId="140928411" sldId="304"/>
            <ac:picMk id="8" creationId="{16955E22-4E6E-40C8-B86E-DD25C6062A27}"/>
          </ac:picMkLst>
        </pc:picChg>
      </pc:sldChg>
      <pc:sldChg chg="add del">
        <pc:chgData name="Rachael Docking" userId="e50425be-9baf-4138-a727-e3c7bb328a22" providerId="ADAL" clId="{5F76C26B-2C3E-4018-88A9-93E421D5AEF6}" dt="2017-12-11T15:09:55.315" v="1416" actId="2696"/>
        <pc:sldMkLst>
          <pc:docMk/>
          <pc:sldMk cId="3307296351" sldId="305"/>
        </pc:sldMkLst>
      </pc:sldChg>
      <pc:sldChg chg="addSp modSp add delCm modNotesTx">
        <pc:chgData name="Rachael Docking" userId="e50425be-9baf-4138-a727-e3c7bb328a22" providerId="ADAL" clId="{5F76C26B-2C3E-4018-88A9-93E421D5AEF6}" dt="2017-12-08T16:10:56.206" v="1323" actId="20577"/>
        <pc:sldMkLst>
          <pc:docMk/>
          <pc:sldMk cId="365487278" sldId="306"/>
        </pc:sldMkLst>
        <pc:spChg chg="add mod">
          <ac:chgData name="Rachael Docking" userId="e50425be-9baf-4138-a727-e3c7bb328a22" providerId="ADAL" clId="{5F76C26B-2C3E-4018-88A9-93E421D5AEF6}" dt="2017-12-08T14:16:50.841" v="577" actId="1076"/>
          <ac:spMkLst>
            <pc:docMk/>
            <pc:sldMk cId="365487278" sldId="306"/>
            <ac:spMk id="9" creationId="{9C35C5A7-9032-4B9B-8ED0-23D9F8AB27BE}"/>
          </ac:spMkLst>
        </pc:spChg>
        <pc:spChg chg="mod">
          <ac:chgData name="Rachael Docking" userId="e50425be-9baf-4138-a727-e3c7bb328a22" providerId="ADAL" clId="{5F76C26B-2C3E-4018-88A9-93E421D5AEF6}" dt="2017-12-08T14:16:34.568" v="572" actId="1076"/>
          <ac:spMkLst>
            <pc:docMk/>
            <pc:sldMk cId="365487278" sldId="306"/>
            <ac:spMk id="21" creationId="{2B56EA80-2D78-499D-BD95-3CC33E2ACA73}"/>
          </ac:spMkLst>
        </pc:spChg>
        <pc:cxnChg chg="mod">
          <ac:chgData name="Rachael Docking" userId="e50425be-9baf-4138-a727-e3c7bb328a22" providerId="ADAL" clId="{5F76C26B-2C3E-4018-88A9-93E421D5AEF6}" dt="2017-12-08T14:16:31.839" v="571" actId="1076"/>
          <ac:cxnSpMkLst>
            <pc:docMk/>
            <pc:sldMk cId="365487278" sldId="306"/>
            <ac:cxnSpMk id="25" creationId="{707B6952-EE6A-456E-888B-686C97487F48}"/>
          </ac:cxnSpMkLst>
        </pc:cxnChg>
      </pc:sldChg>
      <pc:sldChg chg="add">
        <pc:chgData name="Rachael Docking" userId="e50425be-9baf-4138-a727-e3c7bb328a22" providerId="ADAL" clId="{5F76C26B-2C3E-4018-88A9-93E421D5AEF6}" dt="2017-12-08T14:17:19.894" v="579" actId="1037"/>
        <pc:sldMkLst>
          <pc:docMk/>
          <pc:sldMk cId="2086868110" sldId="307"/>
        </pc:sldMkLst>
      </pc:sldChg>
      <pc:sldChg chg="addSp delSp modSp add modAnim delCm modNotesTx">
        <pc:chgData name="Rachael Docking" userId="e50425be-9baf-4138-a727-e3c7bb328a22" providerId="ADAL" clId="{5F76C26B-2C3E-4018-88A9-93E421D5AEF6}" dt="2017-12-08T16:12:30.029" v="1328" actId="20577"/>
        <pc:sldMkLst>
          <pc:docMk/>
          <pc:sldMk cId="762350224" sldId="308"/>
        </pc:sldMkLst>
        <pc:spChg chg="add del">
          <ac:chgData name="Rachael Docking" userId="e50425be-9baf-4138-a727-e3c7bb328a22" providerId="ADAL" clId="{5F76C26B-2C3E-4018-88A9-93E421D5AEF6}" dt="2017-12-08T14:18:54.929" v="598" actId="20577"/>
          <ac:spMkLst>
            <pc:docMk/>
            <pc:sldMk cId="762350224" sldId="308"/>
            <ac:spMk id="3" creationId="{806B1314-AE2A-474F-8017-E1FF7AD556D5}"/>
          </ac:spMkLst>
        </pc:spChg>
        <pc:spChg chg="add mod">
          <ac:chgData name="Rachael Docking" userId="e50425be-9baf-4138-a727-e3c7bb328a22" providerId="ADAL" clId="{5F76C26B-2C3E-4018-88A9-93E421D5AEF6}" dt="2017-12-08T14:18:38.801" v="594" actId="1076"/>
          <ac:spMkLst>
            <pc:docMk/>
            <pc:sldMk cId="762350224" sldId="308"/>
            <ac:spMk id="9" creationId="{49A73BBD-E954-4EEB-ADC4-FFE111391DFC}"/>
          </ac:spMkLst>
        </pc:spChg>
        <pc:spChg chg="mod">
          <ac:chgData name="Rachael Docking" userId="e50425be-9baf-4138-a727-e3c7bb328a22" providerId="ADAL" clId="{5F76C26B-2C3E-4018-88A9-93E421D5AEF6}" dt="2017-12-08T14:17:47.681" v="582" actId="20577"/>
          <ac:spMkLst>
            <pc:docMk/>
            <pc:sldMk cId="762350224" sldId="308"/>
            <ac:spMk id="21" creationId="{AB543AAC-1932-4CA0-AB08-DA717A9ADAC7}"/>
          </ac:spMkLst>
        </pc:spChg>
        <pc:spChg chg="mod">
          <ac:chgData name="Rachael Docking" userId="e50425be-9baf-4138-a727-e3c7bb328a22" providerId="ADAL" clId="{5F76C26B-2C3E-4018-88A9-93E421D5AEF6}" dt="2017-12-08T14:18:02.278" v="585" actId="1076"/>
          <ac:spMkLst>
            <pc:docMk/>
            <pc:sldMk cId="762350224" sldId="308"/>
            <ac:spMk id="22" creationId="{A56C224F-208F-49A3-941C-FC7D0A7BEE54}"/>
          </ac:spMkLst>
        </pc:spChg>
        <pc:picChg chg="mod">
          <ac:chgData name="Rachael Docking" userId="e50425be-9baf-4138-a727-e3c7bb328a22" providerId="ADAL" clId="{5F76C26B-2C3E-4018-88A9-93E421D5AEF6}" dt="2017-12-08T14:18:43.746" v="595" actId="1076"/>
          <ac:picMkLst>
            <pc:docMk/>
            <pc:sldMk cId="762350224" sldId="308"/>
            <ac:picMk id="2" creationId="{0D3639AA-DEC5-4246-9030-83A4AD0B4477}"/>
          </ac:picMkLst>
        </pc:picChg>
      </pc:sldChg>
      <pc:sldChg chg="delSp add setBg">
        <pc:chgData name="Rachael Docking" userId="e50425be-9baf-4138-a727-e3c7bb328a22" providerId="ADAL" clId="{5F76C26B-2C3E-4018-88A9-93E421D5AEF6}" dt="2017-12-08T14:22:09.239" v="649" actId="478"/>
        <pc:sldMkLst>
          <pc:docMk/>
          <pc:sldMk cId="3192912690" sldId="309"/>
        </pc:sldMkLst>
        <pc:spChg chg="del">
          <ac:chgData name="Rachael Docking" userId="e50425be-9baf-4138-a727-e3c7bb328a22" providerId="ADAL" clId="{5F76C26B-2C3E-4018-88A9-93E421D5AEF6}" dt="2017-12-08T14:22:09.239" v="649" actId="478"/>
          <ac:spMkLst>
            <pc:docMk/>
            <pc:sldMk cId="3192912690" sldId="309"/>
            <ac:spMk id="8" creationId="{00000000-0000-0000-0000-000000000000}"/>
          </ac:spMkLst>
        </pc:spChg>
      </pc:sldChg>
      <pc:sldChg chg="addSp delSp modSp add ord modNotesTx">
        <pc:chgData name="Rachael Docking" userId="e50425be-9baf-4138-a727-e3c7bb328a22" providerId="ADAL" clId="{5F76C26B-2C3E-4018-88A9-93E421D5AEF6}" dt="2017-12-08T17:03:15.432" v="1349" actId="1037"/>
        <pc:sldMkLst>
          <pc:docMk/>
          <pc:sldMk cId="2075984571" sldId="310"/>
        </pc:sldMkLst>
        <pc:spChg chg="add del mod">
          <ac:chgData name="Rachael Docking" userId="e50425be-9baf-4138-a727-e3c7bb328a22" providerId="ADAL" clId="{5F76C26B-2C3E-4018-88A9-93E421D5AEF6}" dt="2017-12-08T14:58:16.722" v="1226" actId="478"/>
          <ac:spMkLst>
            <pc:docMk/>
            <pc:sldMk cId="2075984571" sldId="310"/>
            <ac:spMk id="3" creationId="{68F003FE-03A5-42D7-A2F9-AAEA845219A5}"/>
          </ac:spMkLst>
        </pc:spChg>
        <pc:spChg chg="add mod">
          <ac:chgData name="Rachael Docking" userId="e50425be-9baf-4138-a727-e3c7bb328a22" providerId="ADAL" clId="{5F76C26B-2C3E-4018-88A9-93E421D5AEF6}" dt="2017-12-08T14:58:14.136" v="1225" actId="20577"/>
          <ac:spMkLst>
            <pc:docMk/>
            <pc:sldMk cId="2075984571" sldId="310"/>
            <ac:spMk id="4" creationId="{2426F827-0E0C-4B3A-89DC-D210F0CCA83C}"/>
          </ac:spMkLst>
        </pc:spChg>
        <pc:picChg chg="add mod">
          <ac:chgData name="Rachael Docking" userId="e50425be-9baf-4138-a727-e3c7bb328a22" providerId="ADAL" clId="{5F76C26B-2C3E-4018-88A9-93E421D5AEF6}" dt="2017-12-08T17:03:15.432" v="1349" actId="1037"/>
          <ac:picMkLst>
            <pc:docMk/>
            <pc:sldMk cId="2075984571" sldId="310"/>
            <ac:picMk id="2" creationId="{3240937C-1D72-4D30-B37E-B8E8017D4B63}"/>
          </ac:picMkLst>
        </pc:picChg>
      </pc:sldChg>
      <pc:sldChg chg="modSp del">
        <pc:chgData name="Rachael Docking" userId="e50425be-9baf-4138-a727-e3c7bb328a22" providerId="ADAL" clId="{5F76C26B-2C3E-4018-88A9-93E421D5AEF6}" dt="2017-12-08T15:00:03.549" v="1237" actId="2696"/>
        <pc:sldMkLst>
          <pc:docMk/>
          <pc:sldMk cId="2131515321" sldId="311"/>
        </pc:sldMkLst>
        <pc:spChg chg="mod">
          <ac:chgData name="Rachael Docking" userId="e50425be-9baf-4138-a727-e3c7bb328a22" providerId="ADAL" clId="{5F76C26B-2C3E-4018-88A9-93E421D5AEF6}" dt="2017-12-08T14:59:44.372" v="1232" actId="113"/>
          <ac:spMkLst>
            <pc:docMk/>
            <pc:sldMk cId="2131515321" sldId="311"/>
            <ac:spMk id="3" creationId="{DCE467EB-7F52-473C-80BD-86A8CEF11D85}"/>
          </ac:spMkLst>
        </pc:spChg>
      </pc:sldChg>
      <pc:sldChg chg="addSp delSp modSp add del">
        <pc:chgData name="Rachael Docking" userId="e50425be-9baf-4138-a727-e3c7bb328a22" providerId="ADAL" clId="{5F76C26B-2C3E-4018-88A9-93E421D5AEF6}" dt="2017-12-08T14:42:42.821" v="1171" actId="2696"/>
        <pc:sldMkLst>
          <pc:docMk/>
          <pc:sldMk cId="2406086743" sldId="311"/>
        </pc:sldMkLst>
        <pc:picChg chg="add del mod">
          <ac:chgData name="Rachael Docking" userId="e50425be-9baf-4138-a727-e3c7bb328a22" providerId="ADAL" clId="{5F76C26B-2C3E-4018-88A9-93E421D5AEF6}" dt="2017-12-08T14:42:41.347" v="1170" actId="478"/>
          <ac:picMkLst>
            <pc:docMk/>
            <pc:sldMk cId="2406086743" sldId="311"/>
            <ac:picMk id="2" creationId="{D7C41E46-D6B0-480B-809D-8A8A8E873C50}"/>
          </ac:picMkLst>
        </pc:picChg>
      </pc:sldChg>
      <pc:sldChg chg="modSp add del">
        <pc:chgData name="Rachael Docking" userId="e50425be-9baf-4138-a727-e3c7bb328a22" providerId="ADAL" clId="{5F76C26B-2C3E-4018-88A9-93E421D5AEF6}" dt="2017-12-08T15:00:02.109" v="1236" actId="2696"/>
        <pc:sldMkLst>
          <pc:docMk/>
          <pc:sldMk cId="3265400039" sldId="312"/>
        </pc:sldMkLst>
        <pc:spChg chg="mod">
          <ac:chgData name="Rachael Docking" userId="e50425be-9baf-4138-a727-e3c7bb328a22" providerId="ADAL" clId="{5F76C26B-2C3E-4018-88A9-93E421D5AEF6}" dt="2017-12-08T14:59:55.378" v="1235" actId="113"/>
          <ac:spMkLst>
            <pc:docMk/>
            <pc:sldMk cId="3265400039" sldId="312"/>
            <ac:spMk id="3" creationId="{DCE467EB-7F52-473C-80BD-86A8CEF11D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CAD7AF-33C4-4536-A15D-22EBD976A0C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A89E48-EDBF-4278-8969-14B345961C2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23593A7-96D9-4B29-8CA6-32BE462C4D5F}" type="datetimeFigureOut">
              <a:rPr lang="en-GB" smtClean="0"/>
              <a:t>06/06/2018</a:t>
            </a:fld>
            <a:endParaRPr lang="en-GB"/>
          </a:p>
        </p:txBody>
      </p:sp>
      <p:sp>
        <p:nvSpPr>
          <p:cNvPr id="4" name="Footer Placeholder 3">
            <a:extLst>
              <a:ext uri="{FF2B5EF4-FFF2-40B4-BE49-F238E27FC236}">
                <a16:creationId xmlns:a16="http://schemas.microsoft.com/office/drawing/2014/main" id="{4B4B29D7-E7BC-4184-BB7A-E091D073AB9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D9B13E1-C78E-4D68-B4B5-17500B4C3E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0EA3CE2-0BEF-40CB-ACE9-72502028197C}" type="slidenum">
              <a:rPr lang="en-GB" smtClean="0"/>
              <a:t>‹#›</a:t>
            </a:fld>
            <a:endParaRPr lang="en-GB"/>
          </a:p>
        </p:txBody>
      </p:sp>
    </p:spTree>
    <p:extLst>
      <p:ext uri="{BB962C8B-B14F-4D97-AF65-F5344CB8AC3E}">
        <p14:creationId xmlns:p14="http://schemas.microsoft.com/office/powerpoint/2010/main" val="232288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EE18D-4C3D-7D4F-9FFA-788B69825C90}" type="datetimeFigureOut">
              <a:rPr lang="en-US" smtClean="0"/>
              <a:t>6/6/2018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EAB354-64F8-4346-AA82-269F991C549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smtClean="0">
                <a:solidFill>
                  <a:schemeClr val="tx1"/>
                </a:solidFill>
                <a:effectLst/>
                <a:latin typeface="+mn-lt"/>
                <a:ea typeface="+mn-ea"/>
                <a:cs typeface="+mn-cs"/>
              </a:rPr>
              <a:t>I </a:t>
            </a:r>
            <a:r>
              <a:rPr lang="en-GB" sz="1200" i="0" kern="1200" dirty="0">
                <a:solidFill>
                  <a:schemeClr val="tx1"/>
                </a:solidFill>
                <a:effectLst/>
                <a:latin typeface="+mn-lt"/>
                <a:ea typeface="+mn-ea"/>
                <a:cs typeface="+mn-cs"/>
              </a:rPr>
              <a:t>am senior evidence manager at the CFAB and I lead on our programme on homes and neighbourhoods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will provide a brief introduction to the Centre for Ageing Better, our key priorities and our programme on homes and neighbourhoods.  It will further discuss our recently commissioned review of the evidence on home adaptations in later life, including key findings and recommendations, and what Ageing Better are working on now to ensure more people live in a suitable home that supports a good later life.</a:t>
            </a:r>
          </a:p>
        </p:txBody>
      </p:sp>
      <p:sp>
        <p:nvSpPr>
          <p:cNvPr id="4" name="Slide Number Placeholder 3"/>
          <p:cNvSpPr>
            <a:spLocks noGrp="1"/>
          </p:cNvSpPr>
          <p:nvPr>
            <p:ph type="sldNum" sz="quarter" idx="10"/>
          </p:nvPr>
        </p:nvSpPr>
        <p:spPr/>
        <p:txBody>
          <a:bodyPr/>
          <a:lstStyle/>
          <a:p>
            <a:fld id="{D1EAB354-64F8-4346-AA82-269F991C549B}" type="slidenum">
              <a:rPr lang="en-US" smtClean="0"/>
              <a:t>1</a:t>
            </a:fld>
            <a:endParaRPr lang="en-US" dirty="0"/>
          </a:p>
        </p:txBody>
      </p:sp>
    </p:spTree>
    <p:extLst>
      <p:ext uri="{BB962C8B-B14F-4D97-AF65-F5344CB8AC3E}">
        <p14:creationId xmlns:p14="http://schemas.microsoft.com/office/powerpoint/2010/main" val="320078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least one activity of daily living (basic routine activities like eating, bathing and dressing) increases dramatically from 16% at age 65 to around half of those aged 85</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While many people will maintain good health and fitness for much of their later years, the likelihood of having one or more long-term </a:t>
            </a:r>
            <a:r>
              <a:rPr lang="en-US" sz="1200" b="0" i="0" u="none" strike="noStrike" kern="1200" baseline="0" dirty="0" smtClean="0">
                <a:solidFill>
                  <a:schemeClr val="tx1"/>
                </a:solidFill>
                <a:latin typeface="+mn-lt"/>
                <a:ea typeface="+mn-ea"/>
                <a:cs typeface="+mn-cs"/>
              </a:rPr>
              <a:t>condition or physical </a:t>
            </a:r>
            <a:r>
              <a:rPr lang="en-US" sz="1200" b="0" i="0" u="none" strike="noStrike" kern="1200" baseline="0" dirty="0">
                <a:solidFill>
                  <a:schemeClr val="tx1"/>
                </a:solidFill>
                <a:latin typeface="+mn-lt"/>
                <a:ea typeface="+mn-ea"/>
                <a:cs typeface="+mn-cs"/>
              </a:rPr>
              <a:t>impairments, </a:t>
            </a:r>
            <a:r>
              <a:rPr lang="en-US" sz="1200" b="0" i="0" u="none" strike="noStrike" kern="1200" baseline="0" dirty="0" smtClean="0">
                <a:solidFill>
                  <a:schemeClr val="tx1"/>
                </a:solidFill>
                <a:latin typeface="+mn-lt"/>
                <a:ea typeface="+mn-ea"/>
                <a:cs typeface="+mn-cs"/>
              </a:rPr>
              <a:t>that </a:t>
            </a:r>
            <a:r>
              <a:rPr lang="en-US" sz="1200" b="0" i="0" u="none" strike="noStrike" kern="1200" baseline="0" dirty="0">
                <a:solidFill>
                  <a:schemeClr val="tx1"/>
                </a:solidFill>
                <a:latin typeface="+mn-lt"/>
                <a:ea typeface="+mn-ea"/>
                <a:cs typeface="+mn-cs"/>
              </a:rPr>
              <a:t>make day-to-day life at home more difficult does increase with age. </a:t>
            </a:r>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By </a:t>
            </a:r>
            <a:r>
              <a:rPr lang="en-US" sz="1200" b="0" i="0" u="none" strike="noStrike" kern="1200" baseline="0" dirty="0">
                <a:solidFill>
                  <a:schemeClr val="tx1"/>
                </a:solidFill>
                <a:latin typeface="+mn-lt"/>
                <a:ea typeface="+mn-ea"/>
                <a:cs typeface="+mn-cs"/>
              </a:rPr>
              <a:t>people’s late 80s, more than one in three people have difficulty undertaking five or more activities of daily living unaided (Marmot et al 2016). Installing aids and adaptations into people’s homes, such as grab rails and level access showers, can improve the accessibility and usability of a person’s home environment, maintaining or restoring their ability to carry out day-to-day activities safely and comfortably</a:t>
            </a:r>
            <a:endParaRPr lang="en-GB" sz="2000" dirty="0"/>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aseline="0" dirty="0"/>
              <a:t>There are currently at least half a million people in UK without the adaptations they need – underestimate – only those who identify themselves as having a disability</a:t>
            </a:r>
          </a:p>
          <a:p>
            <a:endParaRPr lang="en-GB" dirty="0"/>
          </a:p>
          <a:p>
            <a:r>
              <a:rPr lang="en-GB" dirty="0"/>
              <a:t>People often think of this as ‘other’ people, but the reality is that most of us can expect to have some level of mobility difficulty as we get older</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10</a:t>
            </a:fld>
            <a:endParaRPr lang="en-US"/>
          </a:p>
        </p:txBody>
      </p:sp>
    </p:spTree>
    <p:extLst>
      <p:ext uri="{BB962C8B-B14F-4D97-AF65-F5344CB8AC3E}">
        <p14:creationId xmlns:p14="http://schemas.microsoft.com/office/powerpoint/2010/main" val="235793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Adapting and improving the home can vastly improve its accessibility and usability, maintaining or restoring our ability to carry out daily activities safely, comfortably and with dignity. </a:t>
            </a:r>
            <a:endParaRPr lang="en-GB" dirty="0"/>
          </a:p>
          <a:p>
            <a:endParaRPr lang="en-GB" sz="1200" b="1" dirty="0"/>
          </a:p>
          <a:p>
            <a:r>
              <a:rPr lang="en-GB" sz="1200" b="1" dirty="0"/>
              <a:t>Benefits of adapting</a:t>
            </a:r>
          </a:p>
          <a:p>
            <a:r>
              <a:rPr lang="en-GB" sz="1200" dirty="0"/>
              <a:t>Improvements in quality of life for 90% (SLIDE) </a:t>
            </a:r>
            <a:r>
              <a:rPr lang="en-GB" sz="1200" b="1" dirty="0"/>
              <a:t> </a:t>
            </a:r>
          </a:p>
          <a:p>
            <a:endParaRPr lang="en-GB" sz="1200" b="0" dirty="0"/>
          </a:p>
          <a:p>
            <a:r>
              <a:rPr lang="en-GB" sz="1200" b="1" dirty="0"/>
              <a:t>Relatively low cost home modifications can lead to</a:t>
            </a:r>
            <a:r>
              <a:rPr lang="en-GB" sz="1200" b="1" dirty="0" smtClean="0"/>
              <a:t>:</a:t>
            </a:r>
          </a:p>
          <a:p>
            <a:endParaRPr lang="en-GB" sz="1200" b="1" dirty="0"/>
          </a:p>
          <a:p>
            <a:pPr marL="285750" lvl="0" indent="-285750">
              <a:buFont typeface="Arial" panose="020B0604020202020204" pitchFamily="34" charset="0"/>
              <a:buChar char="•"/>
            </a:pPr>
            <a:r>
              <a:rPr lang="en-GB" sz="1200" b="1" dirty="0"/>
              <a:t>26% reduction in falls that need medical treatment</a:t>
            </a:r>
          </a:p>
          <a:p>
            <a:pPr marL="285750" lvl="0" indent="-285750">
              <a:buFont typeface="Arial" panose="020B0604020202020204" pitchFamily="34" charset="0"/>
              <a:buChar char="•"/>
            </a:pPr>
            <a:endParaRPr lang="en-GB" sz="1200" b="1" dirty="0"/>
          </a:p>
          <a:p>
            <a:pPr marL="285750" lvl="0" indent="-285750">
              <a:buFont typeface="Arial" panose="020B0604020202020204" pitchFamily="34" charset="0"/>
              <a:buChar char="•"/>
            </a:pPr>
            <a:r>
              <a:rPr lang="en-GB" sz="1200" b="1" dirty="0"/>
              <a:t>Cost significantly less than residential care – average DFG is £7000 compared to average res care cost of £29,000</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11</a:t>
            </a:fld>
            <a:endParaRPr lang="en-US"/>
          </a:p>
        </p:txBody>
      </p:sp>
    </p:spTree>
    <p:extLst>
      <p:ext uri="{BB962C8B-B14F-4D97-AF65-F5344CB8AC3E}">
        <p14:creationId xmlns:p14="http://schemas.microsoft.com/office/powerpoint/2010/main" val="34260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we did and why</a:t>
            </a:r>
          </a:p>
          <a:p>
            <a:pPr marL="171450" indent="-171450">
              <a:buFontTx/>
              <a:buChar char="-"/>
            </a:pPr>
            <a:r>
              <a:rPr lang="en-GB" dirty="0" smtClean="0"/>
              <a:t>Increase </a:t>
            </a:r>
            <a:r>
              <a:rPr lang="en-GB" dirty="0"/>
              <a:t>in national and local policy </a:t>
            </a:r>
            <a:r>
              <a:rPr lang="en-GB" dirty="0" smtClean="0"/>
              <a:t>level interest </a:t>
            </a:r>
            <a:r>
              <a:rPr lang="en-GB" dirty="0"/>
              <a:t>on difference aids and adaptations </a:t>
            </a:r>
            <a:r>
              <a:rPr lang="en-GB" dirty="0" smtClean="0"/>
              <a:t>make</a:t>
            </a:r>
          </a:p>
          <a:p>
            <a:pPr marL="171450" indent="-171450">
              <a:buFontTx/>
              <a:buChar char="-"/>
            </a:pPr>
            <a:r>
              <a:rPr lang="en-GB" dirty="0" smtClean="0"/>
              <a:t>Evidence </a:t>
            </a:r>
            <a:r>
              <a:rPr lang="en-GB" dirty="0"/>
              <a:t>people were using was out of date – self funders, OTS, LA </a:t>
            </a:r>
            <a:r>
              <a:rPr lang="en-GB" dirty="0" smtClean="0"/>
              <a:t>etc.</a:t>
            </a:r>
          </a:p>
          <a:p>
            <a:pPr marL="171450" indent="-171450">
              <a:buFontTx/>
              <a:buChar char="-"/>
            </a:pPr>
            <a:r>
              <a:rPr lang="en-GB" dirty="0" smtClean="0"/>
              <a:t>There </a:t>
            </a:r>
            <a:r>
              <a:rPr lang="en-GB" dirty="0"/>
              <a:t>has been an uplift</a:t>
            </a:r>
            <a:r>
              <a:rPr lang="en-GB" baseline="0" dirty="0"/>
              <a:t> in DFG but want it spent </a:t>
            </a:r>
            <a:r>
              <a:rPr lang="en-GB" baseline="0" dirty="0" smtClean="0"/>
              <a:t>wisely</a:t>
            </a:r>
          </a:p>
          <a:p>
            <a:pPr marL="171450" indent="-171450">
              <a:buFontTx/>
              <a:buChar char="-"/>
            </a:pPr>
            <a:r>
              <a:rPr lang="en-GB" baseline="0" dirty="0" smtClean="0"/>
              <a:t>Foundational </a:t>
            </a:r>
            <a:r>
              <a:rPr lang="en-GB" baseline="0" dirty="0"/>
              <a:t>piece of work to update evidence base to provide underpinning contribution to our work in this area </a:t>
            </a:r>
          </a:p>
          <a:p>
            <a:pPr marL="171450" indent="-171450">
              <a:buFontTx/>
              <a:buChar char="-"/>
            </a:pPr>
            <a:r>
              <a:rPr lang="en-GB" dirty="0" smtClean="0"/>
              <a:t>This </a:t>
            </a:r>
            <a:r>
              <a:rPr lang="en-GB" dirty="0"/>
              <a:t>review aims to provide an up-to-date analysis of evidence of the importance and effectiveness of home adaptations</a:t>
            </a:r>
          </a:p>
          <a:p>
            <a:endParaRPr lang="en-GB" dirty="0"/>
          </a:p>
          <a:p>
            <a:r>
              <a:rPr lang="en-GB" dirty="0"/>
              <a:t>Published and grey literature </a:t>
            </a:r>
          </a:p>
        </p:txBody>
      </p:sp>
      <p:sp>
        <p:nvSpPr>
          <p:cNvPr id="4" name="Slide Number Placeholder 3"/>
          <p:cNvSpPr>
            <a:spLocks noGrp="1"/>
          </p:cNvSpPr>
          <p:nvPr>
            <p:ph type="sldNum" sz="quarter" idx="10"/>
          </p:nvPr>
        </p:nvSpPr>
        <p:spPr/>
        <p:txBody>
          <a:bodyPr/>
          <a:lstStyle/>
          <a:p>
            <a:fld id="{D1EAB354-64F8-4346-AA82-269F991C549B}" type="slidenum">
              <a:rPr lang="en-US" smtClean="0"/>
              <a:t>12</a:t>
            </a:fld>
            <a:endParaRPr lang="en-US"/>
          </a:p>
        </p:txBody>
      </p:sp>
    </p:spTree>
    <p:extLst>
      <p:ext uri="{BB962C8B-B14F-4D97-AF65-F5344CB8AC3E}">
        <p14:creationId xmlns:p14="http://schemas.microsoft.com/office/powerpoint/2010/main" val="352327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Minor </a:t>
            </a:r>
            <a:r>
              <a:rPr lang="en-US" dirty="0"/>
              <a:t>– strong evidence they are effective and cost effective for </a:t>
            </a:r>
            <a:r>
              <a:rPr lang="en-US" sz="1200" b="0" i="0" u="none" strike="noStrike" kern="1200" baseline="0" dirty="0">
                <a:solidFill>
                  <a:schemeClr val="tx1"/>
                </a:solidFill>
                <a:latin typeface="+mn-lt"/>
                <a:ea typeface="+mn-ea"/>
                <a:cs typeface="+mn-cs"/>
              </a:rPr>
              <a:t>improving a range of outcomes for people in later life, including improved performance of everyday activities, improved mental health and preventing falls and injuries </a:t>
            </a:r>
            <a:endParaRPr lang="en-US" dirty="0"/>
          </a:p>
          <a:p>
            <a:r>
              <a:rPr lang="en-US" dirty="0"/>
              <a:t>Major – less extensively</a:t>
            </a:r>
            <a:r>
              <a:rPr lang="en-US" baseline="0" dirty="0"/>
              <a:t> studied, but some evidence they are effective in certain circumstances</a:t>
            </a:r>
          </a:p>
          <a:p>
            <a:r>
              <a:rPr lang="en-US" baseline="0" dirty="0"/>
              <a:t>Repairs – particularly effective when combined with necessary home repairs and improvements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Person oriented - </a:t>
            </a:r>
            <a:r>
              <a:rPr lang="en-GB" sz="1200" kern="1200" dirty="0">
                <a:solidFill>
                  <a:schemeClr val="tx1"/>
                </a:solidFill>
                <a:effectLst/>
                <a:latin typeface="+mn-lt"/>
                <a:ea typeface="+mn-ea"/>
                <a:cs typeface="+mn-cs"/>
              </a:rPr>
              <a:t>tailored to the person – answering what they want, rather than what others assume they need. </a:t>
            </a:r>
            <a:endParaRPr lang="en-US" baseline="0" dirty="0"/>
          </a:p>
          <a:p>
            <a:r>
              <a:rPr lang="en-US" baseline="0" dirty="0"/>
              <a:t>Delays – installing adaptations can reduce effectiveness</a:t>
            </a:r>
          </a:p>
          <a:p>
            <a:r>
              <a:rPr lang="en-US" baseline="0" dirty="0"/>
              <a:t>Put off – good evidence people put off installing them until crisis, so as not to </a:t>
            </a:r>
            <a:r>
              <a:rPr lang="en-US" baseline="0" dirty="0" err="1"/>
              <a:t>medicalise</a:t>
            </a:r>
            <a:r>
              <a:rPr lang="en-US" baseline="0" dirty="0"/>
              <a:t> their home and change </a:t>
            </a:r>
            <a:r>
              <a:rPr lang="en-US" baseline="0" dirty="0" err="1"/>
              <a:t>behaviour</a:t>
            </a:r>
            <a:r>
              <a:rPr lang="en-US" baseline="0" dirty="0"/>
              <a:t> instead</a:t>
            </a:r>
          </a:p>
          <a:p>
            <a:r>
              <a:rPr lang="en-US" baseline="0" dirty="0"/>
              <a:t>ROI – installing adaptations and repairs to reduce falls on stairs can lead to savings of £1.62 for every £1 spent – payback of less than 8 months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13</a:t>
            </a:fld>
            <a:endParaRPr lang="en-US"/>
          </a:p>
        </p:txBody>
      </p:sp>
    </p:spTree>
    <p:extLst>
      <p:ext uri="{BB962C8B-B14F-4D97-AF65-F5344CB8AC3E}">
        <p14:creationId xmlns:p14="http://schemas.microsoft.com/office/powerpoint/2010/main" val="373190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split into</a:t>
            </a:r>
            <a:r>
              <a:rPr lang="en-US" baseline="0" dirty="0"/>
              <a:t> who we want to do what – but we are now going to be engaging actively with these different groups to ensure change happens </a:t>
            </a:r>
          </a:p>
          <a:p>
            <a:endParaRPr lang="en-US" dirty="0"/>
          </a:p>
          <a:p>
            <a:r>
              <a:rPr lang="en-US" dirty="0"/>
              <a:t>STPs – majority don’t identify housing as a contributor to NHS transformation</a:t>
            </a:r>
          </a:p>
          <a:p>
            <a:pPr marL="171450" indent="-171450">
              <a:buFontTx/>
              <a:buChar char="-"/>
            </a:pPr>
            <a:r>
              <a:rPr lang="en-US" baseline="0" dirty="0" smtClean="0"/>
              <a:t>Want all STPs going forward to have housing within their strategic plans</a:t>
            </a:r>
            <a:endParaRPr lang="en-US" baseline="0" dirty="0"/>
          </a:p>
          <a:p>
            <a:pPr marL="0" indent="0">
              <a:buFontTx/>
              <a:buNone/>
            </a:pPr>
            <a:endParaRPr lang="en-US" baseline="0" dirty="0"/>
          </a:p>
          <a:p>
            <a:pPr marL="0" indent="0">
              <a:buFontTx/>
              <a:buNone/>
            </a:pPr>
            <a:r>
              <a:rPr lang="en-US" baseline="0" dirty="0"/>
              <a:t>LA – focus not just on major but minor </a:t>
            </a:r>
            <a:r>
              <a:rPr lang="en-US" baseline="0" dirty="0" smtClean="0"/>
              <a:t>adaptations, delivered </a:t>
            </a:r>
            <a:r>
              <a:rPr lang="en-US" baseline="0" dirty="0"/>
              <a:t>in a timely way and in combo with repairs, making use of flexibility in </a:t>
            </a:r>
            <a:r>
              <a:rPr lang="en-US" baseline="0" dirty="0" smtClean="0"/>
              <a:t>DFG, fund handyperson </a:t>
            </a:r>
            <a:r>
              <a:rPr lang="en-US" baseline="0" dirty="0"/>
              <a:t>and HIA services</a:t>
            </a:r>
          </a:p>
          <a:p>
            <a:pPr marL="171450" indent="-171450">
              <a:buFontTx/>
              <a:buChar char="-"/>
            </a:pPr>
            <a:endParaRPr lang="en-US" baseline="0" dirty="0"/>
          </a:p>
          <a:p>
            <a:pPr marL="0" indent="0">
              <a:buFontTx/>
              <a:buNone/>
            </a:pPr>
            <a:r>
              <a:rPr lang="en-US" baseline="0" dirty="0"/>
              <a:t>Info and advice – on how to access assessments and funding and adaptation, and tradespeople – as per the care </a:t>
            </a:r>
            <a:r>
              <a:rPr lang="en-US" baseline="0" dirty="0" smtClean="0"/>
              <a:t>act</a:t>
            </a:r>
          </a:p>
          <a:p>
            <a:pPr marL="0" indent="0">
              <a:buFontTx/>
              <a:buNone/>
            </a:pPr>
            <a:endParaRPr lang="en-US" baseline="0" dirty="0"/>
          </a:p>
          <a:p>
            <a:pPr marL="0" indent="0">
              <a:buFontTx/>
              <a:buNone/>
            </a:pPr>
            <a:r>
              <a:rPr lang="en-US" baseline="0" dirty="0" smtClean="0"/>
              <a:t>Different tenures different issues – for example, in private rented sector need changed regulations to ensure people can access the adaptations they need</a:t>
            </a:r>
          </a:p>
          <a:p>
            <a:pPr marL="0" indent="0">
              <a:buFontTx/>
              <a:buNone/>
            </a:pPr>
            <a:endParaRPr lang="en-US" baseline="0" dirty="0"/>
          </a:p>
          <a:p>
            <a:pPr marL="0" indent="0">
              <a:buFontTx/>
              <a:buNone/>
            </a:pPr>
            <a:r>
              <a:rPr lang="en-US" baseline="0" dirty="0"/>
              <a:t>Retailers and designers – to improve design and </a:t>
            </a:r>
            <a:r>
              <a:rPr lang="en-US" baseline="0" dirty="0" smtClean="0"/>
              <a:t>visibility in </a:t>
            </a:r>
            <a:r>
              <a:rPr lang="en-US" baseline="0" dirty="0"/>
              <a:t>mainstream market</a:t>
            </a:r>
          </a:p>
        </p:txBody>
      </p:sp>
      <p:sp>
        <p:nvSpPr>
          <p:cNvPr id="4" name="Slide Number Placeholder 3"/>
          <p:cNvSpPr>
            <a:spLocks noGrp="1"/>
          </p:cNvSpPr>
          <p:nvPr>
            <p:ph type="sldNum" sz="quarter" idx="10"/>
          </p:nvPr>
        </p:nvSpPr>
        <p:spPr/>
        <p:txBody>
          <a:bodyPr/>
          <a:lstStyle/>
          <a:p>
            <a:fld id="{D1EAB354-64F8-4346-AA82-269F991C549B}" type="slidenum">
              <a:rPr lang="en-US" smtClean="0"/>
              <a:t>14</a:t>
            </a:fld>
            <a:endParaRPr lang="en-US"/>
          </a:p>
        </p:txBody>
      </p:sp>
    </p:spTree>
    <p:extLst>
      <p:ext uri="{BB962C8B-B14F-4D97-AF65-F5344CB8AC3E}">
        <p14:creationId xmlns:p14="http://schemas.microsoft.com/office/powerpoint/2010/main" val="179601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Primary research to bridge</a:t>
            </a:r>
            <a:r>
              <a:rPr lang="en-US" baseline="0" dirty="0"/>
              <a:t> gap between evidence and </a:t>
            </a:r>
            <a:r>
              <a:rPr lang="en-US" baseline="0" dirty="0" smtClean="0"/>
              <a:t>what people experience on a day to day basis – </a:t>
            </a:r>
            <a:r>
              <a:rPr lang="en-GB" sz="1200" dirty="0" smtClean="0">
                <a:solidFill>
                  <a:srgbClr val="462666"/>
                </a:solidFill>
              </a:rPr>
              <a:t>I will leave Cathy to talk about that project</a:t>
            </a:r>
            <a:endParaRPr lang="en-US" dirty="0">
              <a:solidFill>
                <a:srgbClr val="462666"/>
              </a:solidFill>
            </a:endParaRPr>
          </a:p>
          <a:p>
            <a:endParaRPr lang="en-US" b="1" dirty="0"/>
          </a:p>
          <a:p>
            <a:r>
              <a:rPr lang="en-US" dirty="0"/>
              <a:t>C&amp;RE </a:t>
            </a:r>
            <a:r>
              <a:rPr lang="en-US" dirty="0" smtClean="0"/>
              <a:t>– </a:t>
            </a:r>
            <a:r>
              <a:rPr lang="en-US" dirty="0"/>
              <a:t>identify high quality </a:t>
            </a:r>
            <a:r>
              <a:rPr lang="en-US" baseline="0" dirty="0" smtClean="0"/>
              <a:t>innovative </a:t>
            </a:r>
            <a:r>
              <a:rPr lang="en-US" baseline="0" dirty="0"/>
              <a:t>practice in provision of adaptations for older people – gather and share, evaluate where needed – anything from DFG to info and advice</a:t>
            </a:r>
          </a:p>
          <a:p>
            <a:endParaRPr lang="en-US" baseline="0" dirty="0"/>
          </a:p>
          <a:p>
            <a:r>
              <a:rPr lang="en-US" sz="1200" b="0" i="0" u="none" strike="noStrike" kern="1200" baseline="0" dirty="0">
                <a:solidFill>
                  <a:schemeClr val="tx1"/>
                </a:solidFill>
                <a:latin typeface="+mn-lt"/>
                <a:ea typeface="+mn-ea"/>
                <a:cs typeface="+mn-cs"/>
              </a:rPr>
              <a:t>Evidence demonstrates poorly designed products often delay adaptations being put into the home. In 2018, we plan to work with mainstream retailers, designers, occupational therapists and others to improve the design of products and their visibility in the mainstream </a:t>
            </a:r>
            <a:r>
              <a:rPr lang="en-US" sz="1200" b="0" i="0" u="none" strike="noStrike" kern="1200" baseline="0" dirty="0" smtClean="0">
                <a:solidFill>
                  <a:schemeClr val="tx1"/>
                </a:solidFill>
                <a:latin typeface="+mn-lt"/>
                <a:ea typeface="+mn-ea"/>
                <a:cs typeface="+mn-cs"/>
              </a:rPr>
              <a:t>market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New housing </a:t>
            </a:r>
            <a:r>
              <a:rPr lang="en-US" sz="1200" b="0" i="0" u="none" strike="noStrike" kern="1200" baseline="0" dirty="0" smtClean="0">
                <a:solidFill>
                  <a:schemeClr val="tx1"/>
                </a:solidFill>
                <a:latin typeface="+mn-lt"/>
                <a:ea typeface="+mn-ea"/>
                <a:cs typeface="+mn-cs"/>
              </a:rPr>
              <a:t>– every new home that is built is a missed opportunity to improve the UK housing stock - </a:t>
            </a:r>
            <a:r>
              <a:rPr lang="en-GB" sz="1200" kern="1200" baseline="0" dirty="0" smtClean="0">
                <a:solidFill>
                  <a:schemeClr val="tx1"/>
                </a:solidFill>
                <a:effectLst/>
                <a:latin typeface="+mn-lt"/>
                <a:ea typeface="+mn-ea"/>
                <a:cs typeface="+mn-cs"/>
              </a:rPr>
              <a:t>working to influence local and national government so all new homes built to minimum accessibility criteria </a:t>
            </a:r>
            <a:endParaRPr lang="en-GB"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EAB354-64F8-4346-AA82-269F991C549B}" type="slidenum">
              <a:rPr lang="en-US" smtClean="0"/>
              <a:t>15</a:t>
            </a:fld>
            <a:endParaRPr lang="en-US"/>
          </a:p>
        </p:txBody>
      </p:sp>
    </p:spTree>
    <p:extLst>
      <p:ext uri="{BB962C8B-B14F-4D97-AF65-F5344CB8AC3E}">
        <p14:creationId xmlns:p14="http://schemas.microsoft.com/office/powerpoint/2010/main" val="43514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 mentioned earlier, there does feel like there has been a shift and an increase in interest at local and national policy level on the benefit of aids and adaptations – hope our work will keep backing that up </a:t>
            </a:r>
          </a:p>
          <a:p>
            <a:endParaRPr lang="en-US" baseline="0" dirty="0" smtClean="0"/>
          </a:p>
          <a:p>
            <a:r>
              <a:rPr lang="en-US" baseline="0" dirty="0" smtClean="0"/>
              <a:t>Some example things that have been happening over the last year and coming up this year:</a:t>
            </a:r>
          </a:p>
          <a:p>
            <a:pPr marL="171450" indent="-171450">
              <a:buFontTx/>
              <a:buChar char="-"/>
            </a:pPr>
            <a:r>
              <a:rPr lang="en-US" baseline="0" dirty="0" smtClean="0"/>
              <a:t>DFG increase: In the last spending review the budget for the DFG was increased to enable greater access to home adaptations for more people</a:t>
            </a:r>
          </a:p>
          <a:p>
            <a:pPr marL="171450" indent="-171450">
              <a:buFontTx/>
              <a:buChar char="-"/>
            </a:pPr>
            <a:r>
              <a:rPr lang="en-US" baseline="0" dirty="0" smtClean="0"/>
              <a:t>DFG review: ensuring DFG remains fit for purpose and funds allocated as effectively as possible</a:t>
            </a:r>
          </a:p>
          <a:p>
            <a:pPr marL="171450" indent="-171450">
              <a:buFontTx/>
              <a:buChar char="-"/>
            </a:pPr>
            <a:r>
              <a:rPr lang="en-US" baseline="0" dirty="0" smtClean="0"/>
              <a:t>CLG report: Clear recommendations to Government based on very strong evidence, including: a national strategy for housing for OA, national advice service &amp; HIA in every local authority</a:t>
            </a:r>
          </a:p>
          <a:p>
            <a:pPr marL="171450" indent="-171450">
              <a:buFontTx/>
              <a:buChar char="-"/>
            </a:pPr>
            <a:r>
              <a:rPr lang="en-US" baseline="0" dirty="0" smtClean="0"/>
              <a:t>SCGP: Unsure where this will focus when it is published but Housing Minister has indicated it is likely to focus on improving current housing and innovation e.g. funding, product design etc.</a:t>
            </a:r>
          </a:p>
          <a:p>
            <a:pPr marL="171450" indent="-171450">
              <a:buFontTx/>
              <a:buChar char="-"/>
            </a:pPr>
            <a:r>
              <a:rPr lang="en-US" baseline="0" dirty="0" smtClean="0"/>
              <a:t>ISGC and PM speech on the challenge: The Industrial strategy sets out grand challenges to put UK at forefront of industries of the future, one of the 4 key areas if healthy ageing, which includes innovative products and services to ensure more people can remain in their own homes, and innovative housing models and funding models to support that</a:t>
            </a:r>
          </a:p>
          <a:p>
            <a:pPr marL="171450" indent="-171450">
              <a:buFontTx/>
              <a:buChar char="-"/>
            </a:pPr>
            <a:r>
              <a:rPr lang="en-US" b="1" baseline="0" dirty="0" smtClean="0"/>
              <a:t>PM speech reiterated the need for housing adaptations that make our homes safer as we get older</a:t>
            </a:r>
            <a:r>
              <a:rPr lang="en-US" baseline="0" dirty="0" smtClean="0"/>
              <a:t>, and innovative and well-designed products and services</a:t>
            </a:r>
          </a:p>
          <a:p>
            <a:pPr marL="0" indent="0">
              <a:buFontTx/>
              <a:buNone/>
            </a:pPr>
            <a:endParaRPr lang="en-US" baseline="0" dirty="0" smtClean="0"/>
          </a:p>
          <a:p>
            <a:pPr marL="0" indent="0">
              <a:buFontTx/>
              <a:buNone/>
            </a:pPr>
            <a:r>
              <a:rPr lang="en-US" baseline="0" dirty="0" smtClean="0"/>
              <a:t>Government are starting to listen, BUT MUCH MORE TO DO - still lots to do and we need to keep making the case of the role of home adaptations and their positive and often life-changing impact</a:t>
            </a:r>
          </a:p>
          <a:p>
            <a:endParaRPr lang="en-US" baseline="0" dirty="0"/>
          </a:p>
        </p:txBody>
      </p:sp>
      <p:sp>
        <p:nvSpPr>
          <p:cNvPr id="4" name="Slide Number Placeholder 3"/>
          <p:cNvSpPr>
            <a:spLocks noGrp="1"/>
          </p:cNvSpPr>
          <p:nvPr>
            <p:ph type="sldNum" sz="quarter" idx="10"/>
          </p:nvPr>
        </p:nvSpPr>
        <p:spPr/>
        <p:txBody>
          <a:bodyPr/>
          <a:lstStyle/>
          <a:p>
            <a:fld id="{D1EAB354-64F8-4346-AA82-269F991C549B}" type="slidenum">
              <a:rPr lang="en-US" smtClean="0"/>
              <a:t>16</a:t>
            </a:fld>
            <a:endParaRPr lang="en-US"/>
          </a:p>
        </p:txBody>
      </p:sp>
    </p:spTree>
    <p:extLst>
      <p:ext uri="{BB962C8B-B14F-4D97-AF65-F5344CB8AC3E}">
        <p14:creationId xmlns:p14="http://schemas.microsoft.com/office/powerpoint/2010/main" val="179601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smtClean="0"/>
              <a:t>Hand over</a:t>
            </a:r>
            <a:r>
              <a:rPr lang="en-GB" sz="1200" baseline="0" dirty="0" smtClean="0"/>
              <a:t> to Cathy to talk about the project they have been working on, which I think really helps to demonstrate what people are experiencing and living every day and help us make a strong case for the changes needed </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dirty="0"/>
              <a:t>Where and why we started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a:t>Independent charitable foundation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dirty="0"/>
              <a:t>Started after Lord Filkin</a:t>
            </a:r>
            <a:r>
              <a:rPr lang="en-GB" baseline="0" dirty="0"/>
              <a:t> completed his report “Ready for Ageing” – realised we were not</a:t>
            </a:r>
          </a:p>
          <a:p>
            <a:pPr marL="171450" indent="-171450">
              <a:buFontTx/>
              <a:buChar char="-"/>
            </a:pPr>
            <a:r>
              <a:rPr lang="en-GB" baseline="0" dirty="0"/>
              <a:t>Won £50m from Big Lottery Fund</a:t>
            </a:r>
          </a:p>
          <a:p>
            <a:pPr marL="171450" indent="-171450">
              <a:buFontTx/>
              <a:buChar char="-"/>
            </a:pPr>
            <a:r>
              <a:rPr lang="en-GB" sz="1200" b="1" i="0" kern="1200" dirty="0">
                <a:solidFill>
                  <a:schemeClr val="tx1"/>
                </a:solidFill>
                <a:effectLst/>
                <a:latin typeface="+mn-lt"/>
                <a:ea typeface="+mn-ea"/>
                <a:cs typeface="+mn-cs"/>
              </a:rPr>
              <a:t>What Works organisations:</a:t>
            </a:r>
            <a:r>
              <a:rPr lang="en-GB" sz="1200" b="1"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work to </a:t>
            </a:r>
            <a:r>
              <a:rPr lang="en-GB" sz="1200" b="1" i="0" kern="1200" dirty="0">
                <a:solidFill>
                  <a:schemeClr val="tx1"/>
                </a:solidFill>
                <a:effectLst/>
                <a:latin typeface="+mn-lt"/>
                <a:ea typeface="+mn-ea"/>
                <a:cs typeface="+mn-cs"/>
              </a:rPr>
              <a:t>improve the way government and other organisations create, share and use high quality evidence </a:t>
            </a:r>
            <a:r>
              <a:rPr lang="en-GB" sz="1200" b="0" i="0" kern="1200" dirty="0">
                <a:solidFill>
                  <a:schemeClr val="tx1"/>
                </a:solidFill>
                <a:effectLst/>
                <a:latin typeface="+mn-lt"/>
                <a:ea typeface="+mn-ea"/>
                <a:cs typeface="+mn-cs"/>
              </a:rPr>
              <a:t>for decision-making. It supports more effective and efficient services across the public sector at national and local levels. (College of Policing, NICE guidelines, Education Endowment foundation)</a:t>
            </a:r>
          </a:p>
          <a:p>
            <a:endParaRPr lang="en-GB" baseline="0" dirty="0"/>
          </a:p>
          <a:p>
            <a:r>
              <a:rPr lang="en-GB" baseline="0" dirty="0"/>
              <a:t>Aim – to help everyone prepare better and ensure fewer people miss out on a good later life – for the first time in history &gt;65 outnumber &lt;16</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bring about </a:t>
            </a:r>
            <a:r>
              <a:rPr lang="en-GB" sz="1200" b="1" kern="1200" dirty="0">
                <a:solidFill>
                  <a:schemeClr val="tx1"/>
                </a:solidFill>
                <a:effectLst/>
                <a:latin typeface="+mn-lt"/>
                <a:ea typeface="+mn-ea"/>
                <a:cs typeface="+mn-cs"/>
              </a:rPr>
              <a:t>change for people in later life today and for future generations. </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2</a:t>
            </a:fld>
            <a:endParaRPr lang="en-US"/>
          </a:p>
        </p:txBody>
      </p:sp>
    </p:spTree>
    <p:extLst>
      <p:ext uri="{BB962C8B-B14F-4D97-AF65-F5344CB8AC3E}">
        <p14:creationId xmlns:p14="http://schemas.microsoft.com/office/powerpoint/2010/main" val="201050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Our current live </a:t>
            </a:r>
            <a:r>
              <a:rPr lang="en-GB" dirty="0" smtClean="0"/>
              <a:t>programmes</a:t>
            </a:r>
            <a:r>
              <a:rPr lang="en-GB" baseline="0" dirty="0" smtClean="0"/>
              <a:t> although under a strategy review currently so this might be changed in the coming months </a:t>
            </a:r>
            <a:endParaRPr lang="en-GB" dirty="0"/>
          </a:p>
          <a:p>
            <a:pPr marL="0" indent="0">
              <a:buFont typeface="Arial" panose="020B0604020202020204" pitchFamily="34" charset="0"/>
              <a:buNone/>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We've started work in a range of areas so far. We have projects underway looking at how to support more employers to be age-friendly, and how to get more unemployed people in their 50s and 60s back into fulfilling work. We're working on how to enable more people to adapt their homes in ways that allow them to maintain their independence for longer, and how to support more people to have positive experiences of retirement, plus many more: </a:t>
            </a:r>
            <a:r>
              <a:rPr lang="en-GB" b="1" dirty="0"/>
              <a:t>Won’t go into the details of</a:t>
            </a:r>
            <a:r>
              <a:rPr lang="en-GB" b="1" baseline="0" dirty="0"/>
              <a:t> our programmes of work but happy to discuss in the break</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LOCALITIES – designing and testing things in a place</a:t>
            </a:r>
            <a:endParaRPr lang="en-US" dirty="0"/>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3</a:t>
            </a:fld>
            <a:endParaRPr lang="en-US"/>
          </a:p>
        </p:txBody>
      </p:sp>
    </p:spTree>
    <p:extLst>
      <p:ext uri="{BB962C8B-B14F-4D97-AF65-F5344CB8AC3E}">
        <p14:creationId xmlns:p14="http://schemas.microsoft.com/office/powerpoint/2010/main" val="313696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homes we live in are crucial to our health and wellbeing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Homes that meet the demands</a:t>
            </a:r>
            <a:r>
              <a:rPr lang="en-GB" sz="1200" b="1" baseline="0" dirty="0" smtClean="0"/>
              <a:t> of the ageing population will be increasingly in demand </a:t>
            </a:r>
            <a:endParaRPr lang="en-GB" sz="1200" b="1" dirty="0" smtClean="0"/>
          </a:p>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4</a:t>
            </a:fld>
            <a:endParaRPr lang="en-US"/>
          </a:p>
        </p:txBody>
      </p:sp>
    </p:spTree>
    <p:extLst>
      <p:ext uri="{BB962C8B-B14F-4D97-AF65-F5344CB8AC3E}">
        <p14:creationId xmlns:p14="http://schemas.microsoft.com/office/powerpoint/2010/main" val="376301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Want to stay in the homes they are currently living in</a:t>
            </a:r>
            <a:endParaRPr lang="en-GB" sz="1200" dirty="0"/>
          </a:p>
        </p:txBody>
      </p:sp>
      <p:sp>
        <p:nvSpPr>
          <p:cNvPr id="4" name="Slide Number Placeholder 3"/>
          <p:cNvSpPr>
            <a:spLocks noGrp="1"/>
          </p:cNvSpPr>
          <p:nvPr>
            <p:ph type="sldNum" sz="quarter" idx="10"/>
          </p:nvPr>
        </p:nvSpPr>
        <p:spPr/>
        <p:txBody>
          <a:bodyPr/>
          <a:lstStyle/>
          <a:p>
            <a:fld id="{D1EAB354-64F8-4346-AA82-269F991C549B}" type="slidenum">
              <a:rPr lang="en-US" smtClean="0"/>
              <a:t>5</a:t>
            </a:fld>
            <a:endParaRPr lang="en-US"/>
          </a:p>
        </p:txBody>
      </p:sp>
    </p:spTree>
    <p:extLst>
      <p:ext uri="{BB962C8B-B14F-4D97-AF65-F5344CB8AC3E}">
        <p14:creationId xmlns:p14="http://schemas.microsoft.com/office/powerpoint/2010/main" val="242366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a:t>
            </a:r>
            <a:r>
              <a:rPr lang="en-US" baseline="0" dirty="0" smtClean="0"/>
              <a:t> population projections</a:t>
            </a:r>
          </a:p>
          <a:p>
            <a:endParaRPr lang="en-US" baseline="0" dirty="0" smtClean="0"/>
          </a:p>
          <a:p>
            <a:r>
              <a:rPr lang="en-US" baseline="0" dirty="0" smtClean="0"/>
              <a:t>Which is why Ageing Better focused on mainstream housing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6</a:t>
            </a:fld>
            <a:endParaRPr lang="en-US"/>
          </a:p>
        </p:txBody>
      </p:sp>
    </p:spTree>
    <p:extLst>
      <p:ext uri="{BB962C8B-B14F-4D97-AF65-F5344CB8AC3E}">
        <p14:creationId xmlns:p14="http://schemas.microsoft.com/office/powerpoint/2010/main" val="81865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older we get,</a:t>
            </a:r>
            <a:r>
              <a:rPr lang="en-US" baseline="0" dirty="0" smtClean="0"/>
              <a:t> the more time we spend in our homes and surrounding neighbourhood</a:t>
            </a:r>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7</a:t>
            </a:fld>
            <a:endParaRPr lang="en-US"/>
          </a:p>
        </p:txBody>
      </p:sp>
    </p:spTree>
    <p:extLst>
      <p:ext uri="{BB962C8B-B14F-4D97-AF65-F5344CB8AC3E}">
        <p14:creationId xmlns:p14="http://schemas.microsoft.com/office/powerpoint/2010/main" val="24650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When asked about intention to move in the next 5 years, across age ranges a large proportion to do intend to move and this increases the older we get</a:t>
            </a:r>
            <a:endParaRPr lang="en-GB" sz="1200" baseline="0" dirty="0"/>
          </a:p>
          <a:p>
            <a:endParaRPr lang="en-GB" dirty="0" smtClean="0"/>
          </a:p>
          <a:p>
            <a:r>
              <a:rPr lang="en-GB" dirty="0" smtClean="0"/>
              <a:t>So…..</a:t>
            </a:r>
          </a:p>
          <a:p>
            <a:pPr marL="171450" indent="-171450">
              <a:buFontTx/>
              <a:buChar char="-"/>
            </a:pPr>
            <a:r>
              <a:rPr lang="en-GB" dirty="0" smtClean="0"/>
              <a:t>Majority live</a:t>
            </a:r>
            <a:r>
              <a:rPr lang="en-GB" baseline="0" dirty="0" smtClean="0"/>
              <a:t> in mainstream housing and do not intend to move </a:t>
            </a:r>
          </a:p>
          <a:p>
            <a:pPr marL="0" indent="0">
              <a:buFontTx/>
              <a:buNone/>
            </a:pPr>
            <a:endParaRPr lang="en-GB" baseline="0" dirty="0" smtClean="0"/>
          </a:p>
          <a:p>
            <a:pPr marL="0" indent="0">
              <a:buFontTx/>
              <a:buNone/>
            </a:pPr>
            <a:r>
              <a:rPr lang="en-GB" baseline="0" dirty="0" smtClean="0"/>
              <a:t>But….</a:t>
            </a:r>
          </a:p>
        </p:txBody>
      </p:sp>
      <p:sp>
        <p:nvSpPr>
          <p:cNvPr id="4" name="Slide Number Placeholder 3"/>
          <p:cNvSpPr>
            <a:spLocks noGrp="1"/>
          </p:cNvSpPr>
          <p:nvPr>
            <p:ph type="sldNum" sz="quarter" idx="10"/>
          </p:nvPr>
        </p:nvSpPr>
        <p:spPr/>
        <p:txBody>
          <a:bodyPr/>
          <a:lstStyle/>
          <a:p>
            <a:fld id="{D1EAB354-64F8-4346-AA82-269F991C549B}" type="slidenum">
              <a:rPr lang="en-US" smtClean="0"/>
              <a:t>8</a:t>
            </a:fld>
            <a:endParaRPr lang="en-US"/>
          </a:p>
        </p:txBody>
      </p:sp>
    </p:spTree>
    <p:extLst>
      <p:ext uri="{BB962C8B-B14F-4D97-AF65-F5344CB8AC3E}">
        <p14:creationId xmlns:p14="http://schemas.microsoft.com/office/powerpoint/2010/main" val="352118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small room sizes, steep internal stairs, baths rather than showers and steps outside – only 7% meet basic accessibility criteria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have the oldest housing stock in the world</a:t>
            </a:r>
          </a:p>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9</a:t>
            </a:fld>
            <a:endParaRPr lang="en-US"/>
          </a:p>
        </p:txBody>
      </p:sp>
    </p:spTree>
    <p:extLst>
      <p:ext uri="{BB962C8B-B14F-4D97-AF65-F5344CB8AC3E}">
        <p14:creationId xmlns:p14="http://schemas.microsoft.com/office/powerpoint/2010/main" val="313412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C560920-B708-AE49-883D-8AD6B7683ECF}" type="datetime1">
              <a:rPr lang="en-GB" smtClean="0"/>
              <a:t>06/06/2018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59499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59CE2A-D50E-7949-9ED3-704705363BD7}" type="datetime1">
              <a:rPr lang="en-GB" smtClean="0"/>
              <a:t>06/06/2018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5206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024F5C3-E0A4-014F-8126-916B16A036ED}" type="datetime1">
              <a:rPr lang="en-GB" smtClean="0"/>
              <a:t>06/06/2018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34266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25392" y="219666"/>
            <a:ext cx="329850" cy="418998"/>
          </a:xfrm>
          <a:prstGeom prst="rect">
            <a:avLst/>
          </a:prstGeom>
        </p:spPr>
      </p:pic>
    </p:spTree>
    <p:extLst>
      <p:ext uri="{BB962C8B-B14F-4D97-AF65-F5344CB8AC3E}">
        <p14:creationId xmlns:p14="http://schemas.microsoft.com/office/powerpoint/2010/main" val="327289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2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3740DF-D763-B144-B361-5AC324FB90F8}" type="datetime1">
              <a:rPr lang="en-GB" smtClean="0"/>
              <a:t>06/06/2018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14458" y="4767263"/>
            <a:ext cx="2133600" cy="273844"/>
          </a:xfrm>
        </p:spPr>
        <p:txBody>
          <a:bodyPr/>
          <a:lstStyle>
            <a:lvl1pPr>
              <a:defRPr sz="900"/>
            </a:lvl1pPr>
          </a:lstStyle>
          <a:p>
            <a:pPr marL="1955800" indent="-1955800"/>
            <a:fld id="{E8381C4D-2DC8-A94E-B1FA-8E326EC321D0}" type="slidenum">
              <a:rPr lang="en-US" smtClean="0"/>
              <a:pPr marL="1955800" indent="-1955800"/>
              <a:t>‹#›</a:t>
            </a:fld>
            <a:endParaRPr lang="en-US"/>
          </a:p>
        </p:txBody>
      </p:sp>
    </p:spTree>
    <p:extLst>
      <p:ext uri="{BB962C8B-B14F-4D97-AF65-F5344CB8AC3E}">
        <p14:creationId xmlns:p14="http://schemas.microsoft.com/office/powerpoint/2010/main" val="125690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C50EFDC-D60A-0C42-AD3C-7DBA1EB19586}" type="datetime1">
              <a:rPr lang="en-GB" smtClean="0"/>
              <a:t>06/06/2018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86248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42BA4D1-AD4F-8D4F-9AB4-38C8366AE1B3}" type="datetime1">
              <a:rPr lang="en-GB" smtClean="0"/>
              <a:t>06/06/2018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23425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1A2CAC-0FD6-6849-BCD7-4C28D36AE84B}" type="datetime1">
              <a:rPr lang="en-GB" smtClean="0"/>
              <a:t>06/06/2018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68131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ADFCCDE-1541-8D45-9586-304D1D09B9B4}" type="datetime1">
              <a:rPr lang="en-GB" smtClean="0"/>
              <a:t>06/06/2018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97709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E5A08-E242-CC4B-9F22-1BC7AA05DF8E}" type="datetime1">
              <a:rPr lang="en-GB" smtClean="0"/>
              <a:t>06/06/2018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94861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23A4305-9121-3A40-95EC-3979529F5D1B}" type="datetime1">
              <a:rPr lang="en-GB" smtClean="0"/>
              <a:t>06/06/2018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8531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6CDB5B1-3D45-E54B-AF63-43600D26CC91}" type="datetime1">
              <a:rPr lang="en-GB" smtClean="0"/>
              <a:t>06/06/2018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64311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B379D2-8437-B449-A32B-766BC5930BC1}" type="datetime1">
              <a:rPr lang="en-GB" smtClean="0"/>
              <a:t>06/06/2018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381C4D-2DC8-A94E-B1FA-8E326EC321D0}" type="slidenum">
              <a:rPr lang="en-US" smtClean="0"/>
              <a:t>‹#›</a:t>
            </a:fld>
            <a:endParaRPr lang="en-US"/>
          </a:p>
        </p:txBody>
      </p:sp>
    </p:spTree>
    <p:extLst>
      <p:ext uri="{BB962C8B-B14F-4D97-AF65-F5344CB8AC3E}">
        <p14:creationId xmlns:p14="http://schemas.microsoft.com/office/powerpoint/2010/main" val="265570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fab-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33" y="349552"/>
            <a:ext cx="2187944" cy="844766"/>
          </a:xfrm>
          <a:prstGeom prst="rect">
            <a:avLst/>
          </a:prstGeom>
        </p:spPr>
      </p:pic>
      <p:sp>
        <p:nvSpPr>
          <p:cNvPr id="2" name="TextBox 1"/>
          <p:cNvSpPr txBox="1"/>
          <p:nvPr/>
        </p:nvSpPr>
        <p:spPr>
          <a:xfrm>
            <a:off x="109744" y="1623249"/>
            <a:ext cx="8879316" cy="1138773"/>
          </a:xfrm>
          <a:prstGeom prst="rect">
            <a:avLst/>
          </a:prstGeom>
          <a:noFill/>
        </p:spPr>
        <p:txBody>
          <a:bodyPr wrap="square" rtlCol="0">
            <a:spAutoFit/>
          </a:bodyPr>
          <a:lstStyle/>
          <a:p>
            <a:pPr algn="r"/>
            <a:r>
              <a:rPr lang="en-GB" sz="3400" b="1" dirty="0">
                <a:solidFill>
                  <a:schemeClr val="bg1"/>
                </a:solidFill>
                <a:cs typeface="Calibri"/>
              </a:rPr>
              <a:t>The role of home adaptations in improving later life: The work of the Centre for Ageing Better</a:t>
            </a:r>
            <a:endParaRPr lang="en-US" sz="3400" b="1" dirty="0">
              <a:solidFill>
                <a:schemeClr val="bg1"/>
              </a:solidFill>
              <a:latin typeface="Calibri"/>
              <a:cs typeface="Calibri"/>
            </a:endParaRPr>
          </a:p>
        </p:txBody>
      </p:sp>
      <p:sp>
        <p:nvSpPr>
          <p:cNvPr id="7" name="TextBox 6"/>
          <p:cNvSpPr txBox="1"/>
          <p:nvPr/>
        </p:nvSpPr>
        <p:spPr>
          <a:xfrm>
            <a:off x="4417996" y="3570304"/>
            <a:ext cx="4260337" cy="369332"/>
          </a:xfrm>
          <a:prstGeom prst="rect">
            <a:avLst/>
          </a:prstGeom>
          <a:noFill/>
        </p:spPr>
        <p:txBody>
          <a:bodyPr wrap="square" rtlCol="0">
            <a:spAutoFit/>
          </a:bodyPr>
          <a:lstStyle/>
          <a:p>
            <a:pPr algn="r"/>
            <a:r>
              <a:rPr lang="en-US" dirty="0">
                <a:solidFill>
                  <a:schemeClr val="bg1"/>
                </a:solidFill>
                <a:latin typeface="Calibri"/>
                <a:cs typeface="Calibri"/>
              </a:rPr>
              <a:t>Rachael Docking, Senior Evidence Manager</a:t>
            </a:r>
          </a:p>
        </p:txBody>
      </p:sp>
      <p:sp>
        <p:nvSpPr>
          <p:cNvPr id="8" name="TextBox 7"/>
          <p:cNvSpPr txBox="1"/>
          <p:nvPr/>
        </p:nvSpPr>
        <p:spPr>
          <a:xfrm>
            <a:off x="2267712" y="2740659"/>
            <a:ext cx="6410621" cy="369332"/>
          </a:xfrm>
          <a:prstGeom prst="rect">
            <a:avLst/>
          </a:prstGeom>
          <a:noFill/>
        </p:spPr>
        <p:txBody>
          <a:bodyPr wrap="square" rtlCol="0">
            <a:spAutoFit/>
          </a:bodyPr>
          <a:lstStyle/>
          <a:p>
            <a:pPr algn="r"/>
            <a:r>
              <a:rPr lang="en-GB" b="1" dirty="0" smtClean="0">
                <a:solidFill>
                  <a:schemeClr val="bg1"/>
                </a:solidFill>
                <a:cs typeface="Calibri"/>
              </a:rPr>
              <a:t>May 2018</a:t>
            </a:r>
            <a:endParaRPr lang="en-GB" b="1" dirty="0">
              <a:solidFill>
                <a:schemeClr val="bg1"/>
              </a:solidFill>
              <a:cs typeface="Calibri"/>
            </a:endParaRPr>
          </a:p>
        </p:txBody>
      </p:sp>
      <p:cxnSp>
        <p:nvCxnSpPr>
          <p:cNvPr id="9" name="Straight Connector 8"/>
          <p:cNvCxnSpPr/>
          <p:nvPr/>
        </p:nvCxnSpPr>
        <p:spPr>
          <a:xfrm>
            <a:off x="8118316" y="3351580"/>
            <a:ext cx="333957"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7294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10</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3" name="TextBox 22">
            <a:extLst>
              <a:ext uri="{FF2B5EF4-FFF2-40B4-BE49-F238E27FC236}">
                <a16:creationId xmlns:a16="http://schemas.microsoft.com/office/drawing/2014/main" id="{74C82F9F-1942-4993-9AC2-F09D8D47BC72}"/>
              </a:ext>
            </a:extLst>
          </p:cNvPr>
          <p:cNvSpPr txBox="1"/>
          <p:nvPr/>
        </p:nvSpPr>
        <p:spPr>
          <a:xfrm>
            <a:off x="309131" y="161610"/>
            <a:ext cx="7849762" cy="954107"/>
          </a:xfrm>
          <a:prstGeom prst="rect">
            <a:avLst/>
          </a:prstGeom>
          <a:noFill/>
        </p:spPr>
        <p:txBody>
          <a:bodyPr wrap="square" rtlCol="0">
            <a:spAutoFit/>
          </a:bodyPr>
          <a:lstStyle/>
          <a:p>
            <a:r>
              <a:rPr lang="en-GB" sz="2800" b="1" dirty="0">
                <a:solidFill>
                  <a:srgbClr val="462666"/>
                </a:solidFill>
              </a:rPr>
              <a:t>The % of people who have difficulty with activities of daily living increases with age </a:t>
            </a:r>
            <a:endParaRPr lang="en-US" sz="2800" b="1" dirty="0">
              <a:solidFill>
                <a:srgbClr val="462666"/>
              </a:solidFill>
            </a:endParaRPr>
          </a:p>
        </p:txBody>
      </p:sp>
      <p:pic>
        <p:nvPicPr>
          <p:cNvPr id="3" name="Picture 2">
            <a:extLst>
              <a:ext uri="{FF2B5EF4-FFF2-40B4-BE49-F238E27FC236}">
                <a16:creationId xmlns:a16="http://schemas.microsoft.com/office/drawing/2014/main" id="{26F81BB7-8D8C-4B79-B524-8911D5A07E39}"/>
              </a:ext>
            </a:extLst>
          </p:cNvPr>
          <p:cNvPicPr>
            <a:picLocks noChangeAspect="1"/>
          </p:cNvPicPr>
          <p:nvPr/>
        </p:nvPicPr>
        <p:blipFill rotWithShape="1">
          <a:blip r:embed="rId4"/>
          <a:srcRect l="10419" t="11644" r="40525" b="13619"/>
          <a:stretch/>
        </p:blipFill>
        <p:spPr>
          <a:xfrm>
            <a:off x="239485" y="987412"/>
            <a:ext cx="3696789" cy="3168676"/>
          </a:xfrm>
          <a:prstGeom prst="rect">
            <a:avLst/>
          </a:prstGeom>
        </p:spPr>
      </p:pic>
      <p:sp>
        <p:nvSpPr>
          <p:cNvPr id="8" name="TextBox 7">
            <a:extLst>
              <a:ext uri="{FF2B5EF4-FFF2-40B4-BE49-F238E27FC236}">
                <a16:creationId xmlns:a16="http://schemas.microsoft.com/office/drawing/2014/main" id="{D17B8C3B-6DF4-4D70-8D75-8B930BB447C1}"/>
              </a:ext>
            </a:extLst>
          </p:cNvPr>
          <p:cNvSpPr txBox="1"/>
          <p:nvPr/>
        </p:nvSpPr>
        <p:spPr>
          <a:xfrm>
            <a:off x="3506733" y="3367355"/>
            <a:ext cx="5011784" cy="1384995"/>
          </a:xfrm>
          <a:prstGeom prst="rect">
            <a:avLst/>
          </a:prstGeom>
          <a:noFill/>
        </p:spPr>
        <p:txBody>
          <a:bodyPr wrap="square" rtlCol="0">
            <a:spAutoFit/>
          </a:bodyPr>
          <a:lstStyle/>
          <a:p>
            <a:pPr algn="ctr">
              <a:buClr>
                <a:srgbClr val="EA5167"/>
              </a:buClr>
            </a:pPr>
            <a:r>
              <a:rPr lang="en-US" sz="2800" b="1" dirty="0">
                <a:solidFill>
                  <a:srgbClr val="462666"/>
                </a:solidFill>
              </a:rPr>
              <a:t>By people’s late 80s, more than 1 in 3 people have difficulty with 5 or more day to day activities </a:t>
            </a:r>
          </a:p>
        </p:txBody>
      </p:sp>
      <p:sp>
        <p:nvSpPr>
          <p:cNvPr id="7" name="TextBox 6">
            <a:extLst>
              <a:ext uri="{FF2B5EF4-FFF2-40B4-BE49-F238E27FC236}">
                <a16:creationId xmlns:a16="http://schemas.microsoft.com/office/drawing/2014/main" id="{933F937A-1263-4D76-A47F-876B070B8625}"/>
              </a:ext>
            </a:extLst>
          </p:cNvPr>
          <p:cNvSpPr txBox="1"/>
          <p:nvPr/>
        </p:nvSpPr>
        <p:spPr>
          <a:xfrm>
            <a:off x="3442498" y="1776145"/>
            <a:ext cx="5011784" cy="1107996"/>
          </a:xfrm>
          <a:prstGeom prst="rect">
            <a:avLst/>
          </a:prstGeom>
          <a:noFill/>
        </p:spPr>
        <p:txBody>
          <a:bodyPr wrap="square" rtlCol="0">
            <a:spAutoFit/>
          </a:bodyPr>
          <a:lstStyle/>
          <a:p>
            <a:pPr algn="ctr">
              <a:buClr>
                <a:srgbClr val="EA5167"/>
              </a:buClr>
            </a:pPr>
            <a:r>
              <a:rPr lang="en-US" sz="6600" b="1" dirty="0">
                <a:solidFill>
                  <a:srgbClr val="462666"/>
                </a:solidFill>
              </a:rPr>
              <a:t>475,000 </a:t>
            </a:r>
          </a:p>
        </p:txBody>
      </p:sp>
    </p:spTree>
    <p:extLst>
      <p:ext uri="{BB962C8B-B14F-4D97-AF65-F5344CB8AC3E}">
        <p14:creationId xmlns:p14="http://schemas.microsoft.com/office/powerpoint/2010/main" val="14856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11</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158457" y="4181252"/>
            <a:ext cx="8159603" cy="307777"/>
          </a:xfrm>
          <a:prstGeom prst="rect">
            <a:avLst/>
          </a:prstGeom>
          <a:noFill/>
        </p:spPr>
        <p:txBody>
          <a:bodyPr wrap="square" rtlCol="0">
            <a:spAutoFit/>
          </a:bodyPr>
          <a:lstStyle/>
          <a:p>
            <a:r>
              <a:rPr lang="en-GB" sz="1400" b="1" dirty="0">
                <a:solidFill>
                  <a:srgbClr val="462666"/>
                </a:solidFill>
              </a:rPr>
              <a:t>Home adaptations have been shown to improve the quality of life for 90% of recipients</a:t>
            </a:r>
            <a:endParaRPr lang="en-US" sz="1400"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1959215" y="4823981"/>
            <a:ext cx="6724227" cy="276999"/>
          </a:xfrm>
          <a:prstGeom prst="rect">
            <a:avLst/>
          </a:prstGeom>
          <a:noFill/>
        </p:spPr>
        <p:txBody>
          <a:bodyPr wrap="square" rtlCol="0">
            <a:spAutoFit/>
          </a:bodyPr>
          <a:lstStyle/>
          <a:p>
            <a:pPr algn="r"/>
            <a:r>
              <a:rPr lang="en-GB" sz="600" dirty="0"/>
              <a:t>*Source: Heywood, F. and Lynn, T. (2007). ‘Better outcomes, lower costs. “Implications for health and social care budgets of investment in housing adaptations, improvements and equipment: review of the evidence”’. London: Office for Disability Issues/Department of Work and Pensions.</a:t>
            </a:r>
          </a:p>
        </p:txBody>
      </p:sp>
      <p:sp>
        <p:nvSpPr>
          <p:cNvPr id="23" name="TextBox 22">
            <a:extLst>
              <a:ext uri="{FF2B5EF4-FFF2-40B4-BE49-F238E27FC236}">
                <a16:creationId xmlns:a16="http://schemas.microsoft.com/office/drawing/2014/main" id="{74C82F9F-1942-4993-9AC2-F09D8D47BC72}"/>
              </a:ext>
            </a:extLst>
          </p:cNvPr>
          <p:cNvSpPr txBox="1"/>
          <p:nvPr/>
        </p:nvSpPr>
        <p:spPr>
          <a:xfrm>
            <a:off x="158457" y="219666"/>
            <a:ext cx="7849762" cy="523220"/>
          </a:xfrm>
          <a:prstGeom prst="rect">
            <a:avLst/>
          </a:prstGeom>
          <a:noFill/>
        </p:spPr>
        <p:txBody>
          <a:bodyPr wrap="square" rtlCol="0">
            <a:spAutoFit/>
          </a:bodyPr>
          <a:lstStyle/>
          <a:p>
            <a:r>
              <a:rPr lang="en-GB" sz="2800" b="1" dirty="0">
                <a:solidFill>
                  <a:srgbClr val="462666"/>
                </a:solidFill>
              </a:rPr>
              <a:t>Home adaptations improve people’s quality of life</a:t>
            </a:r>
            <a:endParaRPr lang="en-US" sz="2800"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286072"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0D3639AA-DEC5-4246-9030-83A4AD0B4477}"/>
              </a:ext>
            </a:extLst>
          </p:cNvPr>
          <p:cNvPicPr>
            <a:picLocks noChangeAspect="1"/>
          </p:cNvPicPr>
          <p:nvPr/>
        </p:nvPicPr>
        <p:blipFill>
          <a:blip r:embed="rId4"/>
          <a:stretch>
            <a:fillRect/>
          </a:stretch>
        </p:blipFill>
        <p:spPr>
          <a:xfrm>
            <a:off x="585776" y="1070739"/>
            <a:ext cx="6670157" cy="2782659"/>
          </a:xfrm>
          <a:prstGeom prst="rect">
            <a:avLst/>
          </a:prstGeom>
        </p:spPr>
      </p:pic>
      <p:sp>
        <p:nvSpPr>
          <p:cNvPr id="9" name="TextBox 8">
            <a:extLst>
              <a:ext uri="{FF2B5EF4-FFF2-40B4-BE49-F238E27FC236}">
                <a16:creationId xmlns:a16="http://schemas.microsoft.com/office/drawing/2014/main" id="{49A73BBD-E954-4EEB-ADC4-FFE111391DFC}"/>
              </a:ext>
            </a:extLst>
          </p:cNvPr>
          <p:cNvSpPr txBox="1"/>
          <p:nvPr/>
        </p:nvSpPr>
        <p:spPr>
          <a:xfrm>
            <a:off x="7406108" y="1623969"/>
            <a:ext cx="1813165" cy="1754326"/>
          </a:xfrm>
          <a:prstGeom prst="rect">
            <a:avLst/>
          </a:prstGeom>
          <a:noFill/>
        </p:spPr>
        <p:txBody>
          <a:bodyPr wrap="square" rtlCol="0">
            <a:spAutoFit/>
          </a:bodyPr>
          <a:lstStyle/>
          <a:p>
            <a:pPr algn="ctr">
              <a:buClr>
                <a:srgbClr val="EA5167"/>
              </a:buClr>
            </a:pPr>
            <a:r>
              <a:rPr lang="en-US" sz="3600" b="1" dirty="0">
                <a:solidFill>
                  <a:srgbClr val="462666"/>
                </a:solidFill>
              </a:rPr>
              <a:t>£7000 </a:t>
            </a:r>
          </a:p>
          <a:p>
            <a:pPr algn="ctr">
              <a:buClr>
                <a:srgbClr val="EA5167"/>
              </a:buClr>
            </a:pPr>
            <a:r>
              <a:rPr lang="en-US" sz="3600" b="1" dirty="0">
                <a:solidFill>
                  <a:srgbClr val="462666"/>
                </a:solidFill>
              </a:rPr>
              <a:t>V £29,000</a:t>
            </a:r>
          </a:p>
        </p:txBody>
      </p:sp>
    </p:spTree>
    <p:extLst>
      <p:ext uri="{BB962C8B-B14F-4D97-AF65-F5344CB8AC3E}">
        <p14:creationId xmlns:p14="http://schemas.microsoft.com/office/powerpoint/2010/main" val="7623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E467EB-7F52-473C-80BD-86A8CEF11D85}"/>
              </a:ext>
            </a:extLst>
          </p:cNvPr>
          <p:cNvSpPr txBox="1">
            <a:spLocks/>
          </p:cNvSpPr>
          <p:nvPr/>
        </p:nvSpPr>
        <p:spPr>
          <a:xfrm>
            <a:off x="107594" y="153123"/>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Aft>
                <a:spcPts val="400"/>
              </a:spcAft>
              <a:buSzPct val="55000"/>
              <a:buNone/>
            </a:pPr>
            <a:r>
              <a:rPr lang="en-US" b="1" dirty="0">
                <a:solidFill>
                  <a:srgbClr val="462666"/>
                </a:solidFill>
              </a:rPr>
              <a:t>Evidence review to understand the role of home adaptations in improving later life</a:t>
            </a:r>
          </a:p>
          <a:p>
            <a:pPr marL="0" lvl="1" indent="0">
              <a:spcAft>
                <a:spcPts val="400"/>
              </a:spcAft>
              <a:buSzPct val="55000"/>
              <a:buNone/>
            </a:pPr>
            <a:r>
              <a:rPr lang="en-GB" sz="2400" i="1" dirty="0">
                <a:solidFill>
                  <a:srgbClr val="462666"/>
                </a:solidFill>
              </a:rPr>
              <a:t>University West of England &amp; Building Research Establishment </a:t>
            </a:r>
          </a:p>
          <a:p>
            <a:pPr marL="0" lvl="1" indent="0">
              <a:spcAft>
                <a:spcPts val="400"/>
              </a:spcAft>
              <a:buSzPct val="55000"/>
              <a:buNone/>
            </a:pPr>
            <a:endParaRPr lang="en-GB" sz="1000" b="1" dirty="0">
              <a:solidFill>
                <a:srgbClr val="462666"/>
              </a:solidFill>
            </a:endParaRPr>
          </a:p>
          <a:p>
            <a:pPr marL="0" lvl="1" indent="0">
              <a:spcAft>
                <a:spcPts val="400"/>
              </a:spcAft>
              <a:buSzPct val="55000"/>
              <a:buNone/>
            </a:pPr>
            <a:r>
              <a:rPr lang="en-GB" sz="2400" b="1" dirty="0">
                <a:solidFill>
                  <a:srgbClr val="462666"/>
                </a:solidFill>
              </a:rPr>
              <a:t>Aim</a:t>
            </a:r>
            <a:r>
              <a:rPr lang="en-GB" sz="2400" dirty="0">
                <a:solidFill>
                  <a:srgbClr val="462666"/>
                </a:solidFill>
              </a:rPr>
              <a:t>: systematically review the published evidence for the role of home adaptations in improving later life</a:t>
            </a:r>
            <a:endParaRPr lang="en-US" dirty="0">
              <a:solidFill>
                <a:srgbClr val="462666"/>
              </a:solidFill>
            </a:endParaRPr>
          </a:p>
          <a:p>
            <a:pPr lvl="1">
              <a:spcAft>
                <a:spcPts val="400"/>
              </a:spcAft>
              <a:buSzPct val="55000"/>
              <a:buFont typeface="Arial"/>
              <a:buBlip>
                <a:blip r:embed="rId3"/>
              </a:buBlip>
            </a:pPr>
            <a:endParaRPr lang="en-US" dirty="0">
              <a:solidFill>
                <a:srgbClr val="462666"/>
              </a:solidFill>
            </a:endParaRPr>
          </a:p>
        </p:txBody>
      </p:sp>
      <p:grpSp>
        <p:nvGrpSpPr>
          <p:cNvPr id="3" name="Group 2">
            <a:extLst>
              <a:ext uri="{FF2B5EF4-FFF2-40B4-BE49-F238E27FC236}">
                <a16:creationId xmlns:a16="http://schemas.microsoft.com/office/drawing/2014/main" id="{3B12F82B-A6A7-42C5-9236-D8D9B8E5C043}"/>
              </a:ext>
            </a:extLst>
          </p:cNvPr>
          <p:cNvGrpSpPr/>
          <p:nvPr/>
        </p:nvGrpSpPr>
        <p:grpSpPr>
          <a:xfrm>
            <a:off x="260850" y="3254108"/>
            <a:ext cx="8569635" cy="536645"/>
            <a:chOff x="293249" y="753527"/>
            <a:chExt cx="8569635" cy="536645"/>
          </a:xfrm>
        </p:grpSpPr>
        <p:sp>
          <p:nvSpPr>
            <p:cNvPr id="4" name="Shape 96">
              <a:extLst>
                <a:ext uri="{FF2B5EF4-FFF2-40B4-BE49-F238E27FC236}">
                  <a16:creationId xmlns:a16="http://schemas.microsoft.com/office/drawing/2014/main" id="{2B97F978-E3A0-4D44-B56B-BF6567C60AF4}"/>
                </a:ext>
              </a:extLst>
            </p:cNvPr>
            <p:cNvSpPr/>
            <p:nvPr/>
          </p:nvSpPr>
          <p:spPr>
            <a:xfrm>
              <a:off x="293249" y="784640"/>
              <a:ext cx="1439562" cy="498625"/>
            </a:xfrm>
            <a:prstGeom prst="rect">
              <a:avLst/>
            </a:prstGeom>
            <a:ln w="12700">
              <a:solidFill>
                <a:srgbClr val="85888D"/>
              </a:solidFill>
              <a:miter lim="400000"/>
            </a:ln>
            <a:extLst>
              <a:ext uri="{C572A759-6A51-4108-AA02-DFA0A04FC94B}">
                <ma14:wrappingTextBoxFlag xmlns="" xmlns:ma14="http://schemas.microsoft.com/office/mac/drawingml/2011/main" val="1"/>
              </a:ext>
            </a:extLst>
          </p:spPr>
          <p:txBody>
            <a:bodyPr lIns="35718" tIns="35718" rIns="35718" bIns="35718" anchor="ctr"/>
            <a:lstStyle>
              <a:lvl1pPr algn="ctr">
                <a:defRPr b="1">
                  <a:latin typeface="Helvetica"/>
                  <a:ea typeface="Helvetica"/>
                  <a:cs typeface="Helvetica"/>
                  <a:sym typeface="Helvetica"/>
                </a:defRPr>
              </a:lvl1pPr>
            </a:lstStyle>
            <a:p>
              <a:r>
                <a:rPr lang="en-GB" dirty="0"/>
                <a:t>What works</a:t>
              </a:r>
              <a:endParaRPr dirty="0"/>
            </a:p>
          </p:txBody>
        </p:sp>
        <p:sp>
          <p:nvSpPr>
            <p:cNvPr id="5" name="Shape 96">
              <a:extLst>
                <a:ext uri="{FF2B5EF4-FFF2-40B4-BE49-F238E27FC236}">
                  <a16:creationId xmlns:a16="http://schemas.microsoft.com/office/drawing/2014/main" id="{C53C3C64-718D-4197-B3EB-1EBDA84D9B10}"/>
                </a:ext>
              </a:extLst>
            </p:cNvPr>
            <p:cNvSpPr/>
            <p:nvPr/>
          </p:nvSpPr>
          <p:spPr>
            <a:xfrm>
              <a:off x="2593009" y="791547"/>
              <a:ext cx="1439562" cy="498625"/>
            </a:xfrm>
            <a:prstGeom prst="rect">
              <a:avLst/>
            </a:prstGeom>
            <a:ln w="12700">
              <a:solidFill>
                <a:srgbClr val="85888D"/>
              </a:solidFill>
              <a:miter lim="400000"/>
            </a:ln>
            <a:extLst>
              <a:ext uri="{C572A759-6A51-4108-AA02-DFA0A04FC94B}">
                <ma14:wrappingTextBoxFlag xmlns="" xmlns:ma14="http://schemas.microsoft.com/office/mac/drawingml/2011/main" val="1"/>
              </a:ext>
            </a:extLst>
          </p:spPr>
          <p:txBody>
            <a:bodyPr lIns="35718" tIns="35718" rIns="35718" bIns="35718" anchor="ctr"/>
            <a:lstStyle>
              <a:lvl1pPr algn="ctr">
                <a:defRPr b="1">
                  <a:latin typeface="Helvetica"/>
                  <a:ea typeface="Helvetica"/>
                  <a:cs typeface="Helvetica"/>
                  <a:sym typeface="Helvetica"/>
                </a:defRPr>
              </a:lvl1pPr>
            </a:lstStyle>
            <a:p>
              <a:r>
                <a:rPr lang="en-GB" dirty="0"/>
                <a:t>For whom</a:t>
              </a:r>
              <a:endParaRPr dirty="0"/>
            </a:p>
          </p:txBody>
        </p:sp>
        <p:sp>
          <p:nvSpPr>
            <p:cNvPr id="6" name="Shape 96">
              <a:extLst>
                <a:ext uri="{FF2B5EF4-FFF2-40B4-BE49-F238E27FC236}">
                  <a16:creationId xmlns:a16="http://schemas.microsoft.com/office/drawing/2014/main" id="{A3BC0EFC-8243-44A8-A97E-FFF80A28851D}"/>
                </a:ext>
              </a:extLst>
            </p:cNvPr>
            <p:cNvSpPr/>
            <p:nvPr/>
          </p:nvSpPr>
          <p:spPr>
            <a:xfrm>
              <a:off x="4948880" y="753527"/>
              <a:ext cx="1711351" cy="498625"/>
            </a:xfrm>
            <a:prstGeom prst="rect">
              <a:avLst/>
            </a:prstGeom>
            <a:ln w="12700">
              <a:solidFill>
                <a:srgbClr val="85888D"/>
              </a:solidFill>
              <a:miter lim="400000"/>
            </a:ln>
            <a:extLst>
              <a:ext uri="{C572A759-6A51-4108-AA02-DFA0A04FC94B}">
                <ma14:wrappingTextBoxFlag xmlns="" xmlns:ma14="http://schemas.microsoft.com/office/mac/drawingml/2011/main" val="1"/>
              </a:ext>
            </a:extLst>
          </p:spPr>
          <p:txBody>
            <a:bodyPr lIns="35718" tIns="35718" rIns="35718" bIns="35718" anchor="ctr"/>
            <a:lstStyle>
              <a:lvl1pPr algn="ctr">
                <a:defRPr b="1">
                  <a:latin typeface="Helvetica"/>
                  <a:ea typeface="Helvetica"/>
                  <a:cs typeface="Helvetica"/>
                  <a:sym typeface="Helvetica"/>
                </a:defRPr>
              </a:lvl1pPr>
            </a:lstStyle>
            <a:p>
              <a:r>
                <a:rPr lang="en-GB" dirty="0"/>
                <a:t>Under what circumstances</a:t>
              </a:r>
              <a:endParaRPr dirty="0"/>
            </a:p>
          </p:txBody>
        </p:sp>
        <p:sp>
          <p:nvSpPr>
            <p:cNvPr id="7" name="Shape 96">
              <a:extLst>
                <a:ext uri="{FF2B5EF4-FFF2-40B4-BE49-F238E27FC236}">
                  <a16:creationId xmlns:a16="http://schemas.microsoft.com/office/drawing/2014/main" id="{786C1713-5CB2-4E92-BC6D-92401DABF80F}"/>
                </a:ext>
              </a:extLst>
            </p:cNvPr>
            <p:cNvSpPr/>
            <p:nvPr/>
          </p:nvSpPr>
          <p:spPr>
            <a:xfrm>
              <a:off x="7423322" y="753527"/>
              <a:ext cx="1439562" cy="498625"/>
            </a:xfrm>
            <a:prstGeom prst="rect">
              <a:avLst/>
            </a:prstGeom>
            <a:ln w="12700">
              <a:solidFill>
                <a:srgbClr val="85888D"/>
              </a:solidFill>
              <a:miter lim="400000"/>
            </a:ln>
            <a:extLst>
              <a:ext uri="{C572A759-6A51-4108-AA02-DFA0A04FC94B}">
                <ma14:wrappingTextBoxFlag xmlns="" xmlns:ma14="http://schemas.microsoft.com/office/mac/drawingml/2011/main" val="1"/>
              </a:ext>
            </a:extLst>
          </p:spPr>
          <p:txBody>
            <a:bodyPr lIns="35718" tIns="35718" rIns="35718" bIns="35718" anchor="ctr"/>
            <a:lstStyle>
              <a:lvl1pPr algn="ctr">
                <a:defRPr b="1">
                  <a:latin typeface="Helvetica"/>
                  <a:ea typeface="Helvetica"/>
                  <a:cs typeface="Helvetica"/>
                  <a:sym typeface="Helvetica"/>
                </a:defRPr>
              </a:lvl1pPr>
            </a:lstStyle>
            <a:p>
              <a:r>
                <a:rPr lang="en-GB" dirty="0"/>
                <a:t>Why?</a:t>
              </a:r>
              <a:endParaRPr dirty="0"/>
            </a:p>
          </p:txBody>
        </p:sp>
        <p:sp>
          <p:nvSpPr>
            <p:cNvPr id="8" name="Shape 111">
              <a:extLst>
                <a:ext uri="{FF2B5EF4-FFF2-40B4-BE49-F238E27FC236}">
                  <a16:creationId xmlns:a16="http://schemas.microsoft.com/office/drawing/2014/main" id="{478E2B8F-94B5-4EDA-BF48-33C909CB385E}"/>
                </a:ext>
              </a:extLst>
            </p:cNvPr>
            <p:cNvSpPr/>
            <p:nvPr/>
          </p:nvSpPr>
          <p:spPr>
            <a:xfrm rot="13500000">
              <a:off x="1885094" y="877341"/>
              <a:ext cx="352023" cy="2640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ln w="12700">
              <a:solidFill>
                <a:srgbClr val="85888D"/>
              </a:solidFill>
              <a:miter lim="400000"/>
            </a:ln>
          </p:spPr>
          <p:txBody>
            <a:bodyPr lIns="50800" tIns="50800" rIns="50800" bIns="50800" anchor="ctr"/>
            <a:lstStyle/>
            <a:p>
              <a:endParaRPr/>
            </a:p>
          </p:txBody>
        </p:sp>
        <p:sp>
          <p:nvSpPr>
            <p:cNvPr id="9" name="Shape 111">
              <a:extLst>
                <a:ext uri="{FF2B5EF4-FFF2-40B4-BE49-F238E27FC236}">
                  <a16:creationId xmlns:a16="http://schemas.microsoft.com/office/drawing/2014/main" id="{2525BEF0-A184-493A-B2B1-73D72EADAF4B}"/>
                </a:ext>
              </a:extLst>
            </p:cNvPr>
            <p:cNvSpPr/>
            <p:nvPr/>
          </p:nvSpPr>
          <p:spPr>
            <a:xfrm rot="13500000">
              <a:off x="4257881" y="870435"/>
              <a:ext cx="352023" cy="2640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ln w="12700">
              <a:solidFill>
                <a:srgbClr val="85888D"/>
              </a:solidFill>
              <a:miter lim="400000"/>
            </a:ln>
          </p:spPr>
          <p:txBody>
            <a:bodyPr lIns="50800" tIns="50800" rIns="50800" bIns="50800" anchor="ctr"/>
            <a:lstStyle/>
            <a:p>
              <a:endParaRPr/>
            </a:p>
          </p:txBody>
        </p:sp>
        <p:sp>
          <p:nvSpPr>
            <p:cNvPr id="10" name="Shape 111">
              <a:extLst>
                <a:ext uri="{FF2B5EF4-FFF2-40B4-BE49-F238E27FC236}">
                  <a16:creationId xmlns:a16="http://schemas.microsoft.com/office/drawing/2014/main" id="{FD79C3A1-97B4-47B2-894D-BA473ACB203F}"/>
                </a:ext>
              </a:extLst>
            </p:cNvPr>
            <p:cNvSpPr/>
            <p:nvPr/>
          </p:nvSpPr>
          <p:spPr>
            <a:xfrm rot="13500000">
              <a:off x="6828932" y="870435"/>
              <a:ext cx="352023" cy="2640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ln w="12700">
              <a:solidFill>
                <a:srgbClr val="85888D"/>
              </a:solidFill>
              <a:miter lim="400000"/>
            </a:ln>
          </p:spPr>
          <p:txBody>
            <a:bodyPr lIns="50800" tIns="50800" rIns="50800" bIns="50800" anchor="ctr"/>
            <a:lstStyle/>
            <a:p>
              <a:endParaRPr/>
            </a:p>
          </p:txBody>
        </p:sp>
      </p:grpSp>
    </p:spTree>
    <p:extLst>
      <p:ext uri="{BB962C8B-B14F-4D97-AF65-F5344CB8AC3E}">
        <p14:creationId xmlns:p14="http://schemas.microsoft.com/office/powerpoint/2010/main" val="3518526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71" y="198333"/>
            <a:ext cx="8325962" cy="461665"/>
          </a:xfrm>
          <a:prstGeom prst="rect">
            <a:avLst/>
          </a:prstGeom>
          <a:noFill/>
        </p:spPr>
        <p:txBody>
          <a:bodyPr wrap="square" rtlCol="0">
            <a:spAutoFit/>
          </a:bodyPr>
          <a:lstStyle/>
          <a:p>
            <a:r>
              <a:rPr lang="en-US" sz="2400" b="1" dirty="0">
                <a:solidFill>
                  <a:srgbClr val="462666"/>
                </a:solidFill>
              </a:rPr>
              <a:t>Key findings </a:t>
            </a:r>
            <a:endParaRPr lang="en-US" sz="2400" b="1" dirty="0">
              <a:solidFill>
                <a:schemeClr val="tx2"/>
              </a:solidFill>
            </a:endParaRPr>
          </a:p>
        </p:txBody>
      </p:sp>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07594" y="836028"/>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SzPct val="55000"/>
              <a:buBlip>
                <a:blip r:embed="rId3"/>
              </a:buBlip>
            </a:pPr>
            <a:r>
              <a:rPr lang="en-US" sz="2800" dirty="0" smtClean="0">
                <a:solidFill>
                  <a:srgbClr val="462666"/>
                </a:solidFill>
              </a:rPr>
              <a:t> Minor adaptations</a:t>
            </a: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Repairs </a:t>
            </a:r>
            <a:r>
              <a:rPr lang="en-US" sz="2800" dirty="0">
                <a:solidFill>
                  <a:srgbClr val="462666"/>
                </a:solidFill>
              </a:rPr>
              <a:t>and home </a:t>
            </a:r>
            <a:r>
              <a:rPr lang="en-US" sz="2800" dirty="0" smtClean="0">
                <a:solidFill>
                  <a:srgbClr val="462666"/>
                </a:solidFill>
              </a:rPr>
              <a:t>improvements</a:t>
            </a: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Person oriented</a:t>
            </a:r>
          </a:p>
          <a:p>
            <a:pPr marL="0" indent="0">
              <a:spcBef>
                <a:spcPts val="0"/>
              </a:spcBef>
              <a:spcAft>
                <a:spcPts val="400"/>
              </a:spcAft>
              <a:buSzPct val="55000"/>
              <a:buNone/>
            </a:pPr>
            <a:endParaRPr lang="en-US" sz="1000" dirty="0" smtClean="0">
              <a:solidFill>
                <a:srgbClr val="462666"/>
              </a:solidFill>
            </a:endParaRPr>
          </a:p>
          <a:p>
            <a:pPr>
              <a:spcBef>
                <a:spcPts val="0"/>
              </a:spcBef>
              <a:spcAft>
                <a:spcPts val="400"/>
              </a:spcAft>
              <a:buSzPct val="55000"/>
              <a:buBlip>
                <a:blip r:embed="rId3"/>
              </a:buBlip>
            </a:pPr>
            <a:r>
              <a:rPr lang="en-US" sz="2800" dirty="0" smtClean="0">
                <a:solidFill>
                  <a:srgbClr val="462666"/>
                </a:solidFill>
              </a:rPr>
              <a:t> Timeliness</a:t>
            </a:r>
          </a:p>
          <a:p>
            <a:pPr marL="742950" lvl="2" indent="-342900">
              <a:spcAft>
                <a:spcPts val="400"/>
              </a:spcAft>
              <a:buSzPct val="55000"/>
              <a:buFontTx/>
              <a:buChar char="-"/>
            </a:pPr>
            <a:r>
              <a:rPr lang="en-US" dirty="0">
                <a:solidFill>
                  <a:srgbClr val="462666"/>
                </a:solidFill>
              </a:rPr>
              <a:t>Delays in installing</a:t>
            </a:r>
          </a:p>
          <a:p>
            <a:pPr marL="742950" lvl="2" indent="-342900">
              <a:spcAft>
                <a:spcPts val="400"/>
              </a:spcAft>
              <a:buSzPct val="55000"/>
              <a:buFontTx/>
              <a:buChar char="-"/>
            </a:pPr>
            <a:r>
              <a:rPr lang="en-US" dirty="0">
                <a:solidFill>
                  <a:srgbClr val="462666"/>
                </a:solidFill>
              </a:rPr>
              <a:t>Putting off </a:t>
            </a:r>
            <a:r>
              <a:rPr lang="en-US" dirty="0" smtClean="0">
                <a:solidFill>
                  <a:srgbClr val="462666"/>
                </a:solidFill>
              </a:rPr>
              <a:t>installing</a:t>
            </a:r>
          </a:p>
          <a:p>
            <a:pPr marL="400050" lvl="2" indent="0">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ROI </a:t>
            </a:r>
            <a:r>
              <a:rPr lang="en-US" sz="2800" dirty="0">
                <a:solidFill>
                  <a:srgbClr val="462666"/>
                </a:solidFill>
              </a:rPr>
              <a:t>of home interventions in preventing falls </a:t>
            </a:r>
          </a:p>
          <a:p>
            <a:pPr>
              <a:spcBef>
                <a:spcPts val="0"/>
              </a:spcBef>
              <a:spcAft>
                <a:spcPts val="400"/>
              </a:spcAft>
              <a:buSzPct val="55000"/>
              <a:buBlip>
                <a:blip r:embed="rId3"/>
              </a:buBlip>
            </a:pPr>
            <a:endParaRPr lang="en-US" sz="2800" dirty="0">
              <a:solidFill>
                <a:srgbClr val="462666"/>
              </a:solidFill>
            </a:endParaRPr>
          </a:p>
          <a:p>
            <a:pPr marL="457200" lvl="1" indent="-457200">
              <a:spcAft>
                <a:spcPts val="400"/>
              </a:spcAft>
              <a:buSzPct val="55000"/>
              <a:buFont typeface="Wingdings" charset="2"/>
              <a:buChar char="Ø"/>
            </a:pPr>
            <a:endParaRPr lang="en-US" dirty="0">
              <a:solidFill>
                <a:srgbClr val="462666"/>
              </a:solidFill>
            </a:endParaRPr>
          </a:p>
          <a:p>
            <a:pPr marL="457200" lvl="1" indent="-457200">
              <a:spcAft>
                <a:spcPts val="400"/>
              </a:spcAft>
              <a:buSzPct val="55000"/>
              <a:buFont typeface="Wingdings" charset="2"/>
              <a:buChar char="Ø"/>
            </a:pPr>
            <a:endParaRPr lang="en-US" dirty="0" smtClean="0">
              <a:solidFill>
                <a:srgbClr val="462666"/>
              </a:solidFill>
            </a:endParaRPr>
          </a:p>
          <a:p>
            <a:pPr marL="457200" lvl="1" indent="-457200">
              <a:spcAft>
                <a:spcPts val="400"/>
              </a:spcAft>
              <a:buSzPct val="55000"/>
              <a:buFont typeface="Wingdings" charset="2"/>
              <a:buChar char="Ø"/>
            </a:pPr>
            <a:endParaRPr lang="en-US" dirty="0" smtClean="0">
              <a:solidFill>
                <a:srgbClr val="462666"/>
              </a:solidFill>
            </a:endParaRPr>
          </a:p>
          <a:p>
            <a:pPr marL="457200" lvl="1" indent="-457200">
              <a:spcAft>
                <a:spcPts val="400"/>
              </a:spcAft>
              <a:buSzPct val="55000"/>
              <a:buFont typeface="Wingdings" charset="2"/>
              <a:buChar char="Ø"/>
            </a:pPr>
            <a:endParaRPr lang="en-US" dirty="0">
              <a:solidFill>
                <a:srgbClr val="462666"/>
              </a:solidFill>
            </a:endParaRPr>
          </a:p>
          <a:p>
            <a:pPr lvl="1">
              <a:spcAft>
                <a:spcPts val="400"/>
              </a:spcAft>
              <a:buSzPct val="55000"/>
              <a:buFont typeface="Arial"/>
              <a:buBlip>
                <a:blip r:embed="rId3"/>
              </a:buBlip>
            </a:pPr>
            <a:endParaRPr lang="en-US" dirty="0">
              <a:solidFill>
                <a:srgbClr val="462666"/>
              </a:solidFill>
            </a:endParaRPr>
          </a:p>
        </p:txBody>
      </p:sp>
    </p:spTree>
    <p:extLst>
      <p:ext uri="{BB962C8B-B14F-4D97-AF65-F5344CB8AC3E}">
        <p14:creationId xmlns:p14="http://schemas.microsoft.com/office/powerpoint/2010/main" val="831379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71" y="198333"/>
            <a:ext cx="8325962" cy="461665"/>
          </a:xfrm>
          <a:prstGeom prst="rect">
            <a:avLst/>
          </a:prstGeom>
          <a:noFill/>
        </p:spPr>
        <p:txBody>
          <a:bodyPr wrap="square" rtlCol="0">
            <a:spAutoFit/>
          </a:bodyPr>
          <a:lstStyle/>
          <a:p>
            <a:r>
              <a:rPr lang="en-US" sz="2400" b="1" dirty="0">
                <a:solidFill>
                  <a:srgbClr val="462666"/>
                </a:solidFill>
              </a:rPr>
              <a:t>What this means: Recommendations</a:t>
            </a:r>
            <a:endParaRPr lang="en-US" sz="2400" b="1" dirty="0">
              <a:solidFill>
                <a:schemeClr val="tx2"/>
              </a:solidFill>
            </a:endParaRPr>
          </a:p>
        </p:txBody>
      </p:sp>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07594" y="905624"/>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SzPct val="55000"/>
              <a:buBlip>
                <a:blip r:embed="rId3"/>
              </a:buBlip>
            </a:pPr>
            <a:r>
              <a:rPr lang="en-US" sz="2800" dirty="0" smtClean="0">
                <a:solidFill>
                  <a:srgbClr val="462666"/>
                </a:solidFill>
              </a:rPr>
              <a:t> Local </a:t>
            </a:r>
            <a:r>
              <a:rPr lang="en-US" sz="2800" dirty="0">
                <a:solidFill>
                  <a:srgbClr val="462666"/>
                </a:solidFill>
              </a:rPr>
              <a:t>sustainability and transformation </a:t>
            </a:r>
            <a:r>
              <a:rPr lang="en-US" sz="2800" dirty="0" smtClean="0">
                <a:solidFill>
                  <a:srgbClr val="462666"/>
                </a:solidFill>
              </a:rPr>
              <a:t>partnerships</a:t>
            </a:r>
          </a:p>
          <a:p>
            <a:pPr marL="0" indent="0">
              <a:spcBef>
                <a:spcPts val="0"/>
              </a:spcBef>
              <a:spcAft>
                <a:spcPts val="400"/>
              </a:spcAft>
              <a:buSzPct val="55000"/>
              <a:buNone/>
            </a:pPr>
            <a:endParaRPr lang="en-US" sz="1050" dirty="0" smtClean="0">
              <a:solidFill>
                <a:srgbClr val="462666"/>
              </a:solidFill>
            </a:endParaRPr>
          </a:p>
          <a:p>
            <a:pPr>
              <a:spcBef>
                <a:spcPts val="0"/>
              </a:spcBef>
              <a:spcAft>
                <a:spcPts val="400"/>
              </a:spcAft>
              <a:buSzPct val="55000"/>
              <a:buBlip>
                <a:blip r:embed="rId3"/>
              </a:buBlip>
            </a:pPr>
            <a:r>
              <a:rPr lang="en-US" sz="2800" dirty="0" smtClean="0">
                <a:solidFill>
                  <a:srgbClr val="462666"/>
                </a:solidFill>
              </a:rPr>
              <a:t> Local </a:t>
            </a:r>
            <a:r>
              <a:rPr lang="en-US" sz="2800" dirty="0">
                <a:solidFill>
                  <a:srgbClr val="462666"/>
                </a:solidFill>
              </a:rPr>
              <a:t>authorities – minor </a:t>
            </a:r>
            <a:r>
              <a:rPr lang="en-US" sz="2800" dirty="0" smtClean="0">
                <a:solidFill>
                  <a:srgbClr val="462666"/>
                </a:solidFill>
              </a:rPr>
              <a:t>adaptations</a:t>
            </a: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Information </a:t>
            </a:r>
            <a:r>
              <a:rPr lang="en-US" sz="2800" dirty="0">
                <a:solidFill>
                  <a:srgbClr val="462666"/>
                </a:solidFill>
              </a:rPr>
              <a:t>and </a:t>
            </a:r>
            <a:r>
              <a:rPr lang="en-US" sz="2800" dirty="0" smtClean="0">
                <a:solidFill>
                  <a:srgbClr val="462666"/>
                </a:solidFill>
              </a:rPr>
              <a:t>advice</a:t>
            </a: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Private </a:t>
            </a:r>
            <a:r>
              <a:rPr lang="en-US" sz="2800" dirty="0">
                <a:solidFill>
                  <a:srgbClr val="462666"/>
                </a:solidFill>
              </a:rPr>
              <a:t>and social rented </a:t>
            </a:r>
            <a:endParaRPr lang="en-US" sz="2800" dirty="0" smtClean="0">
              <a:solidFill>
                <a:srgbClr val="462666"/>
              </a:solidFill>
            </a:endParaRP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HIA </a:t>
            </a:r>
            <a:r>
              <a:rPr lang="en-US" sz="2800" dirty="0">
                <a:solidFill>
                  <a:srgbClr val="462666"/>
                </a:solidFill>
              </a:rPr>
              <a:t>and handyperson </a:t>
            </a:r>
            <a:r>
              <a:rPr lang="en-US" sz="2800" dirty="0" smtClean="0">
                <a:solidFill>
                  <a:srgbClr val="462666"/>
                </a:solidFill>
              </a:rPr>
              <a:t>services</a:t>
            </a:r>
          </a:p>
          <a:p>
            <a:pPr marL="0" indent="0">
              <a:spcBef>
                <a:spcPts val="0"/>
              </a:spcBef>
              <a:spcAft>
                <a:spcPts val="400"/>
              </a:spcAft>
              <a:buSzPct val="55000"/>
              <a:buNone/>
            </a:pPr>
            <a:endParaRPr lang="en-US" sz="1000" dirty="0">
              <a:solidFill>
                <a:srgbClr val="462666"/>
              </a:solidFill>
            </a:endParaRPr>
          </a:p>
          <a:p>
            <a:pPr>
              <a:spcBef>
                <a:spcPts val="0"/>
              </a:spcBef>
              <a:spcAft>
                <a:spcPts val="400"/>
              </a:spcAft>
              <a:buSzPct val="55000"/>
              <a:buBlip>
                <a:blip r:embed="rId3"/>
              </a:buBlip>
            </a:pPr>
            <a:r>
              <a:rPr lang="en-US" sz="2800" dirty="0" smtClean="0">
                <a:solidFill>
                  <a:srgbClr val="462666"/>
                </a:solidFill>
              </a:rPr>
              <a:t> Retailers </a:t>
            </a:r>
            <a:r>
              <a:rPr lang="en-US" sz="2800" dirty="0">
                <a:solidFill>
                  <a:srgbClr val="462666"/>
                </a:solidFill>
              </a:rPr>
              <a:t>and designers</a:t>
            </a:r>
          </a:p>
          <a:p>
            <a:pPr>
              <a:spcBef>
                <a:spcPts val="0"/>
              </a:spcBef>
              <a:spcAft>
                <a:spcPts val="400"/>
              </a:spcAft>
              <a:buSzPct val="55000"/>
              <a:buBlip>
                <a:blip r:embed="rId3"/>
              </a:buBlip>
            </a:pPr>
            <a:endParaRPr lang="en-US" sz="2800" dirty="0" smtClean="0">
              <a:solidFill>
                <a:srgbClr val="462666"/>
              </a:solidFill>
            </a:endParaRPr>
          </a:p>
          <a:p>
            <a:pPr>
              <a:spcBef>
                <a:spcPts val="0"/>
              </a:spcBef>
              <a:spcAft>
                <a:spcPts val="400"/>
              </a:spcAft>
              <a:buSzPct val="55000"/>
              <a:buBlip>
                <a:blip r:embed="rId3"/>
              </a:buBlip>
            </a:pPr>
            <a:endParaRPr lang="en-US" sz="2800" dirty="0">
              <a:solidFill>
                <a:srgbClr val="462666"/>
              </a:solidFill>
            </a:endParaRPr>
          </a:p>
          <a:p>
            <a:pPr lvl="1">
              <a:spcAft>
                <a:spcPts val="1200"/>
              </a:spcAft>
              <a:buSzPct val="55000"/>
              <a:buFont typeface="Arial"/>
              <a:buBlip>
                <a:blip r:embed="rId3"/>
              </a:buBlip>
            </a:pPr>
            <a:endParaRPr lang="en-US" dirty="0">
              <a:solidFill>
                <a:srgbClr val="462666"/>
              </a:solidFill>
            </a:endParaRPr>
          </a:p>
        </p:txBody>
      </p:sp>
    </p:spTree>
    <p:extLst>
      <p:ext uri="{BB962C8B-B14F-4D97-AF65-F5344CB8AC3E}">
        <p14:creationId xmlns:p14="http://schemas.microsoft.com/office/powerpoint/2010/main" val="2325938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71" y="198333"/>
            <a:ext cx="8325962" cy="461665"/>
          </a:xfrm>
          <a:prstGeom prst="rect">
            <a:avLst/>
          </a:prstGeom>
          <a:noFill/>
        </p:spPr>
        <p:txBody>
          <a:bodyPr wrap="square" rtlCol="0">
            <a:spAutoFit/>
          </a:bodyPr>
          <a:lstStyle/>
          <a:p>
            <a:r>
              <a:rPr lang="en-US" sz="2400" b="1" dirty="0">
                <a:solidFill>
                  <a:srgbClr val="462666"/>
                </a:solidFill>
              </a:rPr>
              <a:t>What Ageing Better are doing next</a:t>
            </a:r>
            <a:endParaRPr lang="en-US" sz="2400" b="1" dirty="0">
              <a:solidFill>
                <a:schemeClr val="tx2"/>
              </a:solidFill>
            </a:endParaRPr>
          </a:p>
        </p:txBody>
      </p:sp>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33925" y="728204"/>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SzPct val="55000"/>
              <a:buBlip>
                <a:blip r:embed="rId3"/>
              </a:buBlip>
            </a:pPr>
            <a:r>
              <a:rPr lang="en-GB" sz="2800" dirty="0" smtClean="0">
                <a:solidFill>
                  <a:srgbClr val="462666"/>
                </a:solidFill>
              </a:rPr>
              <a:t> Primary Research</a:t>
            </a:r>
          </a:p>
          <a:p>
            <a:pPr marL="0" indent="0">
              <a:spcBef>
                <a:spcPts val="0"/>
              </a:spcBef>
              <a:spcAft>
                <a:spcPts val="400"/>
              </a:spcAft>
              <a:buSzPct val="55000"/>
              <a:buNone/>
            </a:pPr>
            <a:endParaRPr lang="en-GB" sz="2800" dirty="0" smtClean="0">
              <a:solidFill>
                <a:srgbClr val="462666"/>
              </a:solidFill>
            </a:endParaRPr>
          </a:p>
          <a:p>
            <a:pPr>
              <a:spcBef>
                <a:spcPts val="0"/>
              </a:spcBef>
              <a:spcAft>
                <a:spcPts val="400"/>
              </a:spcAft>
              <a:buSzPct val="55000"/>
              <a:buBlip>
                <a:blip r:embed="rId3"/>
              </a:buBlip>
            </a:pPr>
            <a:r>
              <a:rPr lang="en-GB" sz="2800" dirty="0">
                <a:solidFill>
                  <a:srgbClr val="462666"/>
                </a:solidFill>
              </a:rPr>
              <a:t> </a:t>
            </a:r>
            <a:r>
              <a:rPr lang="en-GB" sz="2800" dirty="0" smtClean="0">
                <a:solidFill>
                  <a:srgbClr val="462666"/>
                </a:solidFill>
              </a:rPr>
              <a:t>Call for Practice</a:t>
            </a:r>
          </a:p>
          <a:p>
            <a:pPr marL="0" indent="0">
              <a:spcBef>
                <a:spcPts val="0"/>
              </a:spcBef>
              <a:spcAft>
                <a:spcPts val="400"/>
              </a:spcAft>
              <a:buSzPct val="55000"/>
              <a:buNone/>
            </a:pPr>
            <a:endParaRPr lang="en-GB" sz="2800" dirty="0" smtClean="0">
              <a:solidFill>
                <a:srgbClr val="462666"/>
              </a:solidFill>
            </a:endParaRPr>
          </a:p>
          <a:p>
            <a:pPr>
              <a:spcBef>
                <a:spcPts val="0"/>
              </a:spcBef>
              <a:spcAft>
                <a:spcPts val="400"/>
              </a:spcAft>
              <a:buSzPct val="55000"/>
              <a:buBlip>
                <a:blip r:embed="rId3"/>
              </a:buBlip>
            </a:pPr>
            <a:r>
              <a:rPr lang="en-GB" sz="2800" dirty="0">
                <a:solidFill>
                  <a:srgbClr val="462666"/>
                </a:solidFill>
              </a:rPr>
              <a:t> </a:t>
            </a:r>
            <a:r>
              <a:rPr lang="en-GB" sz="2800" dirty="0" smtClean="0">
                <a:solidFill>
                  <a:srgbClr val="462666"/>
                </a:solidFill>
              </a:rPr>
              <a:t>Mainstream market</a:t>
            </a:r>
          </a:p>
          <a:p>
            <a:pPr marL="0" indent="0">
              <a:spcBef>
                <a:spcPts val="0"/>
              </a:spcBef>
              <a:spcAft>
                <a:spcPts val="400"/>
              </a:spcAft>
              <a:buSzPct val="55000"/>
              <a:buNone/>
            </a:pPr>
            <a:endParaRPr lang="en-GB" sz="2800" dirty="0" smtClean="0">
              <a:solidFill>
                <a:srgbClr val="462666"/>
              </a:solidFill>
            </a:endParaRPr>
          </a:p>
          <a:p>
            <a:pPr>
              <a:spcBef>
                <a:spcPts val="0"/>
              </a:spcBef>
              <a:spcAft>
                <a:spcPts val="400"/>
              </a:spcAft>
              <a:buSzPct val="55000"/>
              <a:buBlip>
                <a:blip r:embed="rId3"/>
              </a:buBlip>
            </a:pPr>
            <a:r>
              <a:rPr lang="en-GB" sz="2800" dirty="0">
                <a:solidFill>
                  <a:srgbClr val="462666"/>
                </a:solidFill>
              </a:rPr>
              <a:t> </a:t>
            </a:r>
            <a:r>
              <a:rPr lang="en-GB" sz="2800" dirty="0" smtClean="0">
                <a:solidFill>
                  <a:srgbClr val="462666"/>
                </a:solidFill>
              </a:rPr>
              <a:t>New housing</a:t>
            </a:r>
          </a:p>
          <a:p>
            <a:pPr marL="0" indent="0">
              <a:spcBef>
                <a:spcPts val="0"/>
              </a:spcBef>
              <a:spcAft>
                <a:spcPts val="400"/>
              </a:spcAft>
              <a:buSzPct val="55000"/>
              <a:buNone/>
            </a:pPr>
            <a:endParaRPr lang="en-GB" sz="2800" dirty="0" smtClean="0">
              <a:solidFill>
                <a:srgbClr val="462666"/>
              </a:solidFill>
            </a:endParaRPr>
          </a:p>
          <a:p>
            <a:pPr>
              <a:spcBef>
                <a:spcPts val="0"/>
              </a:spcBef>
              <a:spcAft>
                <a:spcPts val="400"/>
              </a:spcAft>
              <a:buSzPct val="55000"/>
              <a:buBlip>
                <a:blip r:embed="rId3"/>
              </a:buBlip>
            </a:pPr>
            <a:r>
              <a:rPr lang="en-GB" sz="2800" dirty="0">
                <a:solidFill>
                  <a:srgbClr val="462666"/>
                </a:solidFill>
              </a:rPr>
              <a:t> </a:t>
            </a:r>
            <a:r>
              <a:rPr lang="en-GB" sz="2800" dirty="0" smtClean="0">
                <a:solidFill>
                  <a:srgbClr val="462666"/>
                </a:solidFill>
              </a:rPr>
              <a:t>Supporting locality partners</a:t>
            </a:r>
          </a:p>
          <a:p>
            <a:pPr marL="0" indent="0">
              <a:spcBef>
                <a:spcPts val="0"/>
              </a:spcBef>
              <a:spcAft>
                <a:spcPts val="400"/>
              </a:spcAft>
              <a:buSzPct val="55000"/>
              <a:buNone/>
            </a:pPr>
            <a:r>
              <a:rPr lang="en-US" sz="4000" dirty="0" smtClean="0">
                <a:solidFill>
                  <a:srgbClr val="462666"/>
                </a:solidFill>
              </a:rPr>
              <a:t> </a:t>
            </a:r>
            <a:endParaRPr lang="en-US" sz="4000" dirty="0">
              <a:solidFill>
                <a:srgbClr val="462666"/>
              </a:solidFill>
            </a:endParaRPr>
          </a:p>
          <a:p>
            <a:pPr marL="457200" lvl="1" indent="-457200">
              <a:spcAft>
                <a:spcPts val="400"/>
              </a:spcAft>
              <a:buSzPct val="55000"/>
              <a:buFont typeface="Wingdings" charset="2"/>
              <a:buChar char="Ø"/>
            </a:pPr>
            <a:endParaRPr lang="en-US" sz="3600" dirty="0">
              <a:solidFill>
                <a:srgbClr val="462666"/>
              </a:solidFill>
            </a:endParaRPr>
          </a:p>
        </p:txBody>
      </p:sp>
      <p:pic>
        <p:nvPicPr>
          <p:cNvPr id="4" name="Picture 3">
            <a:extLst>
              <a:ext uri="{FF2B5EF4-FFF2-40B4-BE49-F238E27FC236}">
                <a16:creationId xmlns:a16="http://schemas.microsoft.com/office/drawing/2014/main" id="{A24FBC1F-9964-44CF-BEAE-DB5B025A7E16}"/>
              </a:ext>
            </a:extLst>
          </p:cNvPr>
          <p:cNvPicPr>
            <a:picLocks noChangeAspect="1"/>
          </p:cNvPicPr>
          <p:nvPr/>
        </p:nvPicPr>
        <p:blipFill>
          <a:blip r:embed="rId4"/>
          <a:stretch>
            <a:fillRect/>
          </a:stretch>
        </p:blipFill>
        <p:spPr>
          <a:xfrm>
            <a:off x="4796606" y="659999"/>
            <a:ext cx="4347394" cy="4483502"/>
          </a:xfrm>
          <a:prstGeom prst="rect">
            <a:avLst/>
          </a:prstGeom>
        </p:spPr>
      </p:pic>
    </p:spTree>
    <p:extLst>
      <p:ext uri="{BB962C8B-B14F-4D97-AF65-F5344CB8AC3E}">
        <p14:creationId xmlns:p14="http://schemas.microsoft.com/office/powerpoint/2010/main" val="140928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71" y="198333"/>
            <a:ext cx="8325962" cy="461665"/>
          </a:xfrm>
          <a:prstGeom prst="rect">
            <a:avLst/>
          </a:prstGeom>
          <a:noFill/>
        </p:spPr>
        <p:txBody>
          <a:bodyPr wrap="square" rtlCol="0">
            <a:spAutoFit/>
          </a:bodyPr>
          <a:lstStyle/>
          <a:p>
            <a:r>
              <a:rPr lang="en-US" sz="2400" b="1" dirty="0" smtClean="0">
                <a:solidFill>
                  <a:srgbClr val="462666"/>
                </a:solidFill>
              </a:rPr>
              <a:t>What is happening externally?</a:t>
            </a:r>
            <a:endParaRPr lang="en-US" sz="2400" b="1" dirty="0">
              <a:solidFill>
                <a:schemeClr val="tx2"/>
              </a:solidFill>
            </a:endParaRPr>
          </a:p>
        </p:txBody>
      </p:sp>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07594" y="905624"/>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Aft>
                <a:spcPts val="1200"/>
              </a:spcAft>
              <a:buSzPct val="55000"/>
              <a:buFont typeface="Wingdings" charset="2"/>
              <a:buChar char="Ø"/>
            </a:pPr>
            <a:endParaRPr lang="en-US" dirty="0">
              <a:solidFill>
                <a:srgbClr val="462666"/>
              </a:solidFill>
            </a:endParaRPr>
          </a:p>
        </p:txBody>
      </p:sp>
      <p:sp>
        <p:nvSpPr>
          <p:cNvPr id="9" name="Content Placeholder 1"/>
          <p:cNvSpPr txBox="1">
            <a:spLocks/>
          </p:cNvSpPr>
          <p:nvPr/>
        </p:nvSpPr>
        <p:spPr>
          <a:xfrm>
            <a:off x="355501" y="853782"/>
            <a:ext cx="8207927" cy="39851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SzPct val="55000"/>
              <a:buFont typeface="Arial"/>
              <a:buBlip>
                <a:blip r:embed="rId3"/>
              </a:buBlip>
            </a:pPr>
            <a:r>
              <a:rPr lang="en-GB" sz="2300" dirty="0" smtClean="0">
                <a:solidFill>
                  <a:srgbClr val="462666"/>
                </a:solidFill>
              </a:rPr>
              <a:t>Last spending review the DFG was increased</a:t>
            </a:r>
          </a:p>
          <a:p>
            <a:pPr marL="0" indent="0">
              <a:spcBef>
                <a:spcPts val="0"/>
              </a:spcBef>
              <a:spcAft>
                <a:spcPts val="400"/>
              </a:spcAft>
              <a:buSzPct val="55000"/>
              <a:buNone/>
            </a:pPr>
            <a:endParaRPr lang="en-GB" sz="2300" dirty="0" smtClean="0">
              <a:solidFill>
                <a:srgbClr val="462666"/>
              </a:solidFill>
            </a:endParaRPr>
          </a:p>
          <a:p>
            <a:pPr>
              <a:spcBef>
                <a:spcPts val="0"/>
              </a:spcBef>
              <a:spcAft>
                <a:spcPts val="400"/>
              </a:spcAft>
              <a:buSzPct val="55000"/>
              <a:buFont typeface="Arial"/>
              <a:buBlip>
                <a:blip r:embed="rId3"/>
              </a:buBlip>
            </a:pPr>
            <a:r>
              <a:rPr lang="en-GB" sz="2300" dirty="0" smtClean="0">
                <a:solidFill>
                  <a:srgbClr val="462666"/>
                </a:solidFill>
              </a:rPr>
              <a:t>DHSC commissioned a review of the DFG </a:t>
            </a:r>
          </a:p>
          <a:p>
            <a:pPr marL="0" indent="0">
              <a:spcBef>
                <a:spcPts val="0"/>
              </a:spcBef>
              <a:spcAft>
                <a:spcPts val="400"/>
              </a:spcAft>
              <a:buSzPct val="55000"/>
              <a:buNone/>
            </a:pPr>
            <a:endParaRPr lang="en-GB" sz="2300" dirty="0" smtClean="0">
              <a:solidFill>
                <a:srgbClr val="462666"/>
              </a:solidFill>
            </a:endParaRPr>
          </a:p>
          <a:p>
            <a:pPr>
              <a:spcBef>
                <a:spcPts val="0"/>
              </a:spcBef>
              <a:spcAft>
                <a:spcPts val="400"/>
              </a:spcAft>
              <a:buSzPct val="55000"/>
              <a:buFont typeface="Arial"/>
              <a:buBlip>
                <a:blip r:embed="rId3"/>
              </a:buBlip>
            </a:pPr>
            <a:r>
              <a:rPr lang="en-GB" sz="2300" dirty="0" smtClean="0">
                <a:solidFill>
                  <a:srgbClr val="462666"/>
                </a:solidFill>
              </a:rPr>
              <a:t>CLG Select Committee report on housing for older people</a:t>
            </a:r>
          </a:p>
          <a:p>
            <a:pPr marL="0" indent="0">
              <a:spcBef>
                <a:spcPts val="0"/>
              </a:spcBef>
              <a:spcAft>
                <a:spcPts val="400"/>
              </a:spcAft>
              <a:buSzPct val="55000"/>
              <a:buNone/>
            </a:pPr>
            <a:endParaRPr lang="en-GB" sz="2300" dirty="0" smtClean="0">
              <a:solidFill>
                <a:srgbClr val="462666"/>
              </a:solidFill>
            </a:endParaRPr>
          </a:p>
          <a:p>
            <a:pPr>
              <a:spcBef>
                <a:spcPts val="0"/>
              </a:spcBef>
              <a:spcAft>
                <a:spcPts val="400"/>
              </a:spcAft>
              <a:buSzPct val="55000"/>
              <a:buFont typeface="Arial"/>
              <a:buBlip>
                <a:blip r:embed="rId3"/>
              </a:buBlip>
            </a:pPr>
            <a:r>
              <a:rPr lang="en-GB" sz="2300" dirty="0" smtClean="0">
                <a:solidFill>
                  <a:srgbClr val="462666"/>
                </a:solidFill>
              </a:rPr>
              <a:t>Social Care Green Paper due 2018</a:t>
            </a:r>
          </a:p>
          <a:p>
            <a:pPr marL="0" indent="0">
              <a:spcBef>
                <a:spcPts val="0"/>
              </a:spcBef>
              <a:spcAft>
                <a:spcPts val="400"/>
              </a:spcAft>
              <a:buSzPct val="55000"/>
              <a:buNone/>
            </a:pPr>
            <a:endParaRPr lang="en-GB" sz="2300" dirty="0" smtClean="0">
              <a:solidFill>
                <a:srgbClr val="462666"/>
              </a:solidFill>
            </a:endParaRPr>
          </a:p>
          <a:p>
            <a:pPr>
              <a:spcBef>
                <a:spcPts val="0"/>
              </a:spcBef>
              <a:spcAft>
                <a:spcPts val="400"/>
              </a:spcAft>
              <a:buSzPct val="55000"/>
              <a:buFont typeface="Arial"/>
              <a:buBlip>
                <a:blip r:embed="rId3"/>
              </a:buBlip>
            </a:pPr>
            <a:r>
              <a:rPr lang="en-GB" sz="2300" dirty="0" smtClean="0">
                <a:solidFill>
                  <a:srgbClr val="462666"/>
                </a:solidFill>
              </a:rPr>
              <a:t>Industrial Strategy Grand Challenge: Healthy ageing</a:t>
            </a:r>
          </a:p>
          <a:p>
            <a:pPr>
              <a:spcBef>
                <a:spcPts val="0"/>
              </a:spcBef>
              <a:spcAft>
                <a:spcPts val="400"/>
              </a:spcAft>
              <a:buSzPct val="55000"/>
              <a:buFont typeface="Arial"/>
              <a:buBlip>
                <a:blip r:embed="rId3"/>
              </a:buBlip>
            </a:pPr>
            <a:endParaRPr lang="en-GB" sz="2300" dirty="0">
              <a:solidFill>
                <a:srgbClr val="462666"/>
              </a:solidFill>
            </a:endParaRPr>
          </a:p>
          <a:p>
            <a:pPr marL="0" indent="0">
              <a:spcBef>
                <a:spcPts val="0"/>
              </a:spcBef>
              <a:spcAft>
                <a:spcPts val="400"/>
              </a:spcAft>
              <a:buSzPct val="55000"/>
              <a:buNone/>
            </a:pPr>
            <a:endParaRPr lang="en-US" sz="2300" dirty="0">
              <a:solidFill>
                <a:srgbClr val="462666"/>
              </a:solidFill>
            </a:endParaRPr>
          </a:p>
        </p:txBody>
      </p:sp>
    </p:spTree>
    <p:extLst>
      <p:ext uri="{BB962C8B-B14F-4D97-AF65-F5344CB8AC3E}">
        <p14:creationId xmlns:p14="http://schemas.microsoft.com/office/powerpoint/2010/main" val="17802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fab-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33" y="349552"/>
            <a:ext cx="2187944" cy="844766"/>
          </a:xfrm>
          <a:prstGeom prst="rect">
            <a:avLst/>
          </a:prstGeom>
        </p:spPr>
      </p:pic>
      <p:sp>
        <p:nvSpPr>
          <p:cNvPr id="7" name="TextBox 6"/>
          <p:cNvSpPr txBox="1"/>
          <p:nvPr/>
        </p:nvSpPr>
        <p:spPr>
          <a:xfrm>
            <a:off x="5693079" y="1684751"/>
            <a:ext cx="3033443"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Calibri"/>
              </a:rPr>
              <a:t>Rachael Docking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Calibri"/>
              </a:rPr>
              <a:t>Rachael.docking@ageing-better.org.uk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Calibri"/>
              </a:rPr>
              <a:t>@</a:t>
            </a:r>
            <a:r>
              <a:rPr kumimoji="0" lang="en-US" sz="1400" b="0" i="0" u="none" strike="noStrike" kern="1200" cap="none" spc="0" normalizeH="0" baseline="0" noProof="0" dirty="0" err="1">
                <a:ln>
                  <a:noFill/>
                </a:ln>
                <a:solidFill>
                  <a:srgbClr val="FFFFFF"/>
                </a:solidFill>
                <a:effectLst/>
                <a:uLnTx/>
                <a:uFillTx/>
                <a:latin typeface="Calibri"/>
                <a:ea typeface="+mn-ea"/>
                <a:cs typeface="Calibri"/>
              </a:rPr>
              <a:t>Rachael_docking</a:t>
            </a: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9" name="TextBox 8"/>
          <p:cNvSpPr txBox="1"/>
          <p:nvPr/>
        </p:nvSpPr>
        <p:spPr>
          <a:xfrm>
            <a:off x="4962612" y="2960397"/>
            <a:ext cx="3763909"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Centre for Ageing Better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Angel Building, Level 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407 St John Street, London, EC1V 4AD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a:ea typeface="+mn-ea"/>
                <a:cs typeface="Calibri"/>
              </a:rPr>
              <a:t>020 3862 9195</a:t>
            </a:r>
            <a:endParaRPr kumimoji="0" lang="en-US" sz="1200" b="0" i="0" u="none" strike="noStrike" kern="1200" cap="none" spc="0" normalizeH="0" baseline="0" noProof="0" dirty="0" smtClean="0">
              <a:ln>
                <a:noFill/>
              </a:ln>
              <a:solidFill>
                <a:srgbClr val="FFFFFF"/>
              </a:solidFill>
              <a:effectLst/>
              <a:uLnTx/>
              <a:uFillTx/>
              <a:latin typeface="Calibri"/>
              <a:ea typeface="+mn-ea"/>
              <a:cs typeface="Calibr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FFFFFF"/>
                </a:solidFill>
                <a:effectLst/>
                <a:uLnTx/>
                <a:uFillTx/>
                <a:latin typeface="Calibri"/>
                <a:ea typeface="+mn-ea"/>
                <a:cs typeface="Calibri"/>
              </a:rPr>
              <a:t>www.ageing</a:t>
            </a:r>
            <a:r>
              <a:rPr kumimoji="0" lang="en-US" sz="1200" b="0" i="0" u="none" strike="noStrike" kern="1200" cap="none" spc="0" normalizeH="0" baseline="0" noProof="0" dirty="0" err="1">
                <a:ln>
                  <a:noFill/>
                </a:ln>
                <a:solidFill>
                  <a:srgbClr val="FFFFFF"/>
                </a:solidFill>
                <a:effectLst/>
                <a:uLnTx/>
                <a:uFillTx/>
                <a:latin typeface="Calibri"/>
                <a:ea typeface="+mn-ea"/>
                <a:cs typeface="Calibri"/>
              </a:rPr>
              <a:t>-better.org.uk</a:t>
            </a:r>
            <a:endParaRPr kumimoji="0" lang="en-US" sz="12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10" name="TextBox 9"/>
          <p:cNvSpPr txBox="1"/>
          <p:nvPr/>
        </p:nvSpPr>
        <p:spPr>
          <a:xfrm>
            <a:off x="5173906" y="4833258"/>
            <a:ext cx="3552615" cy="21544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Calibri"/>
              </a:rPr>
              <a:t>Registered Company Number: 8838490 &amp; Charity Registration Number: 1160741</a:t>
            </a:r>
          </a:p>
        </p:txBody>
      </p:sp>
      <p:cxnSp>
        <p:nvCxnSpPr>
          <p:cNvPr id="11" name="Straight Connector 10"/>
          <p:cNvCxnSpPr/>
          <p:nvPr/>
        </p:nvCxnSpPr>
        <p:spPr>
          <a:xfrm>
            <a:off x="8311312" y="2763584"/>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291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37358" y="871925"/>
            <a:ext cx="8207927" cy="3985154"/>
          </a:xfrm>
        </p:spPr>
        <p:txBody>
          <a:bodyPr>
            <a:normAutofit/>
          </a:bodyPr>
          <a:lstStyle/>
          <a:p>
            <a:pPr>
              <a:spcBef>
                <a:spcPts val="0"/>
              </a:spcBef>
              <a:spcAft>
                <a:spcPts val="400"/>
              </a:spcAft>
              <a:buSzPct val="55000"/>
              <a:buBlip>
                <a:blip r:embed="rId3"/>
              </a:buBlip>
            </a:pPr>
            <a:r>
              <a:rPr lang="en-GB" sz="2300" dirty="0">
                <a:solidFill>
                  <a:srgbClr val="462666"/>
                </a:solidFill>
              </a:rPr>
              <a:t>An independent </a:t>
            </a:r>
            <a:r>
              <a:rPr lang="en-GB" sz="2300" b="1" dirty="0">
                <a:solidFill>
                  <a:srgbClr val="462666"/>
                </a:solidFill>
              </a:rPr>
              <a:t>charitable foundation </a:t>
            </a:r>
            <a:r>
              <a:rPr lang="en-GB" sz="2300" dirty="0">
                <a:solidFill>
                  <a:srgbClr val="462666"/>
                </a:solidFill>
              </a:rPr>
              <a:t>launched in </a:t>
            </a:r>
            <a:r>
              <a:rPr lang="en-GB" sz="2300" dirty="0" smtClean="0">
                <a:solidFill>
                  <a:srgbClr val="462666"/>
                </a:solidFill>
              </a:rPr>
              <a:t>Jan 2015</a:t>
            </a:r>
            <a:endParaRPr lang="en-GB" sz="2300" dirty="0">
              <a:solidFill>
                <a:srgbClr val="462666"/>
              </a:solidFill>
            </a:endParaRPr>
          </a:p>
          <a:p>
            <a:pPr>
              <a:spcBef>
                <a:spcPts val="0"/>
              </a:spcBef>
              <a:spcAft>
                <a:spcPts val="400"/>
              </a:spcAft>
              <a:buSzPct val="55000"/>
              <a:buBlip>
                <a:blip r:embed="rId3"/>
              </a:buBlip>
            </a:pPr>
            <a:endParaRPr lang="en-GB" sz="2300" dirty="0">
              <a:solidFill>
                <a:srgbClr val="462666"/>
              </a:solidFill>
            </a:endParaRPr>
          </a:p>
          <a:p>
            <a:pPr>
              <a:spcBef>
                <a:spcPts val="0"/>
              </a:spcBef>
              <a:spcAft>
                <a:spcPts val="400"/>
              </a:spcAft>
              <a:buSzPct val="55000"/>
              <a:buBlip>
                <a:blip r:embed="rId3"/>
              </a:buBlip>
            </a:pPr>
            <a:r>
              <a:rPr lang="en-GB" sz="2300" dirty="0">
                <a:solidFill>
                  <a:srgbClr val="462666"/>
                </a:solidFill>
              </a:rPr>
              <a:t>We are part of the network of </a:t>
            </a:r>
            <a:r>
              <a:rPr lang="en-GB" sz="2300" b="1" dirty="0">
                <a:solidFill>
                  <a:srgbClr val="462666"/>
                </a:solidFill>
              </a:rPr>
              <a:t>What Works </a:t>
            </a:r>
            <a:r>
              <a:rPr lang="en-GB" sz="2300" dirty="0">
                <a:solidFill>
                  <a:srgbClr val="462666"/>
                </a:solidFill>
              </a:rPr>
              <a:t>organisations</a:t>
            </a:r>
          </a:p>
          <a:p>
            <a:pPr>
              <a:spcBef>
                <a:spcPts val="0"/>
              </a:spcBef>
              <a:spcAft>
                <a:spcPts val="400"/>
              </a:spcAft>
              <a:buSzPct val="55000"/>
              <a:buBlip>
                <a:blip r:embed="rId3"/>
              </a:buBlip>
            </a:pPr>
            <a:endParaRPr lang="en-GB" sz="2300" dirty="0">
              <a:solidFill>
                <a:srgbClr val="462666"/>
              </a:solidFill>
            </a:endParaRPr>
          </a:p>
          <a:p>
            <a:pPr>
              <a:spcBef>
                <a:spcPts val="0"/>
              </a:spcBef>
              <a:spcAft>
                <a:spcPts val="400"/>
              </a:spcAft>
              <a:buSzPct val="55000"/>
              <a:buBlip>
                <a:blip r:embed="rId3"/>
              </a:buBlip>
            </a:pPr>
            <a:r>
              <a:rPr lang="en-GB" sz="2300" dirty="0">
                <a:solidFill>
                  <a:srgbClr val="462666"/>
                </a:solidFill>
              </a:rPr>
              <a:t>We are funded by an endowment from the </a:t>
            </a:r>
            <a:r>
              <a:rPr lang="en-GB" sz="2300" b="1" dirty="0">
                <a:solidFill>
                  <a:srgbClr val="462666"/>
                </a:solidFill>
              </a:rPr>
              <a:t>Big Lottery </a:t>
            </a:r>
            <a:r>
              <a:rPr lang="en-GB" sz="2300" b="1" dirty="0" smtClean="0">
                <a:solidFill>
                  <a:srgbClr val="462666"/>
                </a:solidFill>
              </a:rPr>
              <a:t>Fund</a:t>
            </a:r>
            <a:endParaRPr lang="en-GB" sz="2300" dirty="0">
              <a:solidFill>
                <a:srgbClr val="462666"/>
              </a:solidFill>
            </a:endParaRPr>
          </a:p>
          <a:p>
            <a:pPr marL="0" indent="0">
              <a:spcBef>
                <a:spcPts val="0"/>
              </a:spcBef>
              <a:spcAft>
                <a:spcPts val="400"/>
              </a:spcAft>
              <a:buSzPct val="55000"/>
              <a:buNone/>
            </a:pPr>
            <a:endParaRPr lang="en-GB" sz="2300" dirty="0">
              <a:solidFill>
                <a:srgbClr val="462666"/>
              </a:solidFill>
            </a:endParaRPr>
          </a:p>
          <a:p>
            <a:pPr>
              <a:spcBef>
                <a:spcPts val="0"/>
              </a:spcBef>
              <a:spcAft>
                <a:spcPts val="400"/>
              </a:spcAft>
              <a:buSzPct val="55000"/>
              <a:buBlip>
                <a:blip r:embed="rId3"/>
              </a:buBlip>
            </a:pPr>
            <a:r>
              <a:rPr lang="en-GB" sz="2300" dirty="0">
                <a:solidFill>
                  <a:srgbClr val="462666"/>
                </a:solidFill>
              </a:rPr>
              <a:t>We work for a society where </a:t>
            </a:r>
            <a:r>
              <a:rPr lang="en-GB" sz="2300" b="1" dirty="0">
                <a:solidFill>
                  <a:srgbClr val="462666"/>
                </a:solidFill>
              </a:rPr>
              <a:t>everybody enjoys a good later </a:t>
            </a:r>
            <a:r>
              <a:rPr lang="en-GB" sz="2300" b="1" dirty="0" smtClean="0">
                <a:solidFill>
                  <a:srgbClr val="462666"/>
                </a:solidFill>
              </a:rPr>
              <a:t>life</a:t>
            </a:r>
            <a:endParaRPr lang="en-GB" sz="2300" dirty="0">
              <a:solidFill>
                <a:srgbClr val="462666"/>
              </a:solidFill>
            </a:endParaRPr>
          </a:p>
          <a:p>
            <a:pPr marL="0" indent="0">
              <a:buSzPct val="55000"/>
              <a:buNone/>
            </a:pPr>
            <a:endParaRPr lang="en-US" sz="2300" dirty="0">
              <a:solidFill>
                <a:srgbClr val="462666"/>
              </a:solidFill>
            </a:endParaRPr>
          </a:p>
        </p:txBody>
      </p:sp>
      <p:sp>
        <p:nvSpPr>
          <p:cNvPr id="6" name="TextBox 5"/>
          <p:cNvSpPr txBox="1"/>
          <p:nvPr/>
        </p:nvSpPr>
        <p:spPr>
          <a:xfrm>
            <a:off x="199971" y="198333"/>
            <a:ext cx="8325962" cy="461665"/>
          </a:xfrm>
          <a:prstGeom prst="rect">
            <a:avLst/>
          </a:prstGeom>
          <a:noFill/>
        </p:spPr>
        <p:txBody>
          <a:bodyPr wrap="square" rtlCol="0">
            <a:spAutoFit/>
          </a:bodyPr>
          <a:lstStyle/>
          <a:p>
            <a:r>
              <a:rPr lang="en-US" sz="2400" b="1" dirty="0">
                <a:solidFill>
                  <a:srgbClr val="462666"/>
                </a:solidFill>
              </a:rPr>
              <a:t>About us</a:t>
            </a:r>
          </a:p>
        </p:txBody>
      </p:sp>
      <p:sp>
        <p:nvSpPr>
          <p:cNvPr id="7" name="Slide Number Placeholder 2"/>
          <p:cNvSpPr txBox="1">
            <a:spLocks/>
          </p:cNvSpPr>
          <p:nvPr/>
        </p:nvSpPr>
        <p:spPr>
          <a:xfrm>
            <a:off x="8525932" y="4767263"/>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a:fld id="{F0902BDE-2DC5-4ADC-8A13-F9FB92EA4EA1}" type="slidenum">
              <a:rPr lang="en-US" sz="800" smtClean="0"/>
              <a:t>2</a:t>
            </a:fld>
            <a:endParaRPr lang="en-US" sz="800" dirty="0"/>
          </a:p>
        </p:txBody>
      </p:sp>
    </p:spTree>
    <p:extLst>
      <p:ext uri="{BB962C8B-B14F-4D97-AF65-F5344CB8AC3E}">
        <p14:creationId xmlns:p14="http://schemas.microsoft.com/office/powerpoint/2010/main" val="145840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03147" y="738271"/>
            <a:ext cx="8740853" cy="4308361"/>
          </a:xfrm>
        </p:spPr>
        <p:txBody>
          <a:bodyPr>
            <a:noAutofit/>
          </a:bodyPr>
          <a:lstStyle/>
          <a:p>
            <a:pPr>
              <a:spcBef>
                <a:spcPts val="0"/>
              </a:spcBef>
              <a:spcAft>
                <a:spcPts val="400"/>
              </a:spcAft>
              <a:buSzPct val="55000"/>
              <a:buBlip>
                <a:blip r:embed="rId3"/>
              </a:buBlip>
            </a:pPr>
            <a:r>
              <a:rPr lang="en-GB" sz="2400" dirty="0" smtClean="0">
                <a:solidFill>
                  <a:srgbClr val="462666"/>
                </a:solidFill>
              </a:rPr>
              <a:t>  Managing </a:t>
            </a:r>
            <a:r>
              <a:rPr lang="en-GB" sz="2400" dirty="0">
                <a:solidFill>
                  <a:srgbClr val="462666"/>
                </a:solidFill>
              </a:rPr>
              <a:t>major life </a:t>
            </a:r>
            <a:r>
              <a:rPr lang="en-GB" sz="2400" dirty="0" smtClean="0">
                <a:solidFill>
                  <a:srgbClr val="462666"/>
                </a:solidFill>
              </a:rPr>
              <a:t>changes</a:t>
            </a:r>
          </a:p>
          <a:p>
            <a:pPr marL="0" indent="0">
              <a:spcBef>
                <a:spcPts val="0"/>
              </a:spcBef>
              <a:spcAft>
                <a:spcPts val="400"/>
              </a:spcAft>
              <a:buSzPct val="55000"/>
              <a:buNone/>
            </a:pPr>
            <a:endParaRPr lang="en-GB" sz="1800" dirty="0" smtClean="0">
              <a:solidFill>
                <a:srgbClr val="462666"/>
              </a:solidFill>
            </a:endParaRPr>
          </a:p>
          <a:p>
            <a:pPr>
              <a:spcBef>
                <a:spcPts val="0"/>
              </a:spcBef>
              <a:spcAft>
                <a:spcPts val="400"/>
              </a:spcAft>
              <a:buSzPct val="55000"/>
              <a:buBlip>
                <a:blip r:embed="rId3"/>
              </a:buBlip>
            </a:pPr>
            <a:r>
              <a:rPr lang="en-GB" sz="2400" dirty="0">
                <a:solidFill>
                  <a:srgbClr val="462666"/>
                </a:solidFill>
              </a:rPr>
              <a:t> </a:t>
            </a:r>
            <a:r>
              <a:rPr lang="en-GB" sz="2400" dirty="0" smtClean="0">
                <a:solidFill>
                  <a:srgbClr val="462666"/>
                </a:solidFill>
              </a:rPr>
              <a:t> Being </a:t>
            </a:r>
            <a:r>
              <a:rPr lang="en-GB" sz="2400" dirty="0">
                <a:solidFill>
                  <a:srgbClr val="462666"/>
                </a:solidFill>
              </a:rPr>
              <a:t>in fulfilling </a:t>
            </a:r>
            <a:r>
              <a:rPr lang="en-GB" sz="2400" dirty="0" smtClean="0">
                <a:solidFill>
                  <a:srgbClr val="462666"/>
                </a:solidFill>
              </a:rPr>
              <a:t>work</a:t>
            </a:r>
          </a:p>
          <a:p>
            <a:pPr marL="0" indent="0">
              <a:spcBef>
                <a:spcPts val="0"/>
              </a:spcBef>
              <a:spcAft>
                <a:spcPts val="400"/>
              </a:spcAft>
              <a:buSzPct val="55000"/>
              <a:buNone/>
            </a:pPr>
            <a:endParaRPr lang="en-GB" sz="1800" dirty="0" smtClean="0">
              <a:solidFill>
                <a:srgbClr val="462666"/>
              </a:solidFill>
            </a:endParaRPr>
          </a:p>
          <a:p>
            <a:pPr>
              <a:spcBef>
                <a:spcPts val="0"/>
              </a:spcBef>
              <a:spcAft>
                <a:spcPts val="400"/>
              </a:spcAft>
              <a:buSzPct val="55000"/>
              <a:buBlip>
                <a:blip r:embed="rId3"/>
              </a:buBlip>
            </a:pPr>
            <a:r>
              <a:rPr lang="en-GB" sz="2400" dirty="0">
                <a:solidFill>
                  <a:srgbClr val="462666"/>
                </a:solidFill>
              </a:rPr>
              <a:t> </a:t>
            </a:r>
            <a:r>
              <a:rPr lang="en-GB" sz="2400" dirty="0" smtClean="0">
                <a:solidFill>
                  <a:srgbClr val="462666"/>
                </a:solidFill>
              </a:rPr>
              <a:t> Contributing </a:t>
            </a:r>
            <a:r>
              <a:rPr lang="en-GB" sz="2400" dirty="0">
                <a:solidFill>
                  <a:srgbClr val="462666"/>
                </a:solidFill>
              </a:rPr>
              <a:t>to </a:t>
            </a:r>
            <a:r>
              <a:rPr lang="en-GB" sz="2400" dirty="0" smtClean="0">
                <a:solidFill>
                  <a:srgbClr val="462666"/>
                </a:solidFill>
              </a:rPr>
              <a:t>communities</a:t>
            </a:r>
          </a:p>
          <a:p>
            <a:pPr marL="0" indent="0">
              <a:spcBef>
                <a:spcPts val="0"/>
              </a:spcBef>
              <a:spcAft>
                <a:spcPts val="400"/>
              </a:spcAft>
              <a:buSzPct val="55000"/>
              <a:buNone/>
            </a:pPr>
            <a:endParaRPr lang="en-GB" sz="1800" dirty="0" smtClean="0">
              <a:solidFill>
                <a:srgbClr val="462666"/>
              </a:solidFill>
            </a:endParaRPr>
          </a:p>
          <a:p>
            <a:pPr>
              <a:spcBef>
                <a:spcPts val="0"/>
              </a:spcBef>
              <a:spcAft>
                <a:spcPts val="400"/>
              </a:spcAft>
              <a:buSzPct val="55000"/>
              <a:buBlip>
                <a:blip r:embed="rId3"/>
              </a:buBlip>
            </a:pPr>
            <a:r>
              <a:rPr lang="en-GB" sz="2400" dirty="0">
                <a:solidFill>
                  <a:srgbClr val="462666"/>
                </a:solidFill>
              </a:rPr>
              <a:t> </a:t>
            </a:r>
            <a:r>
              <a:rPr lang="en-GB" sz="2400" dirty="0" smtClean="0">
                <a:solidFill>
                  <a:srgbClr val="462666"/>
                </a:solidFill>
              </a:rPr>
              <a:t> Keeping </a:t>
            </a:r>
            <a:r>
              <a:rPr lang="en-GB" sz="2400" dirty="0">
                <a:solidFill>
                  <a:srgbClr val="462666"/>
                </a:solidFill>
              </a:rPr>
              <a:t>physically </a:t>
            </a:r>
            <a:r>
              <a:rPr lang="en-GB" sz="2400" dirty="0" smtClean="0">
                <a:solidFill>
                  <a:srgbClr val="462666"/>
                </a:solidFill>
              </a:rPr>
              <a:t>active</a:t>
            </a:r>
          </a:p>
          <a:p>
            <a:pPr marL="0" indent="0">
              <a:spcBef>
                <a:spcPts val="0"/>
              </a:spcBef>
              <a:spcAft>
                <a:spcPts val="400"/>
              </a:spcAft>
              <a:buSzPct val="55000"/>
              <a:buNone/>
            </a:pPr>
            <a:endParaRPr lang="en-GB" sz="1800" dirty="0" smtClean="0">
              <a:solidFill>
                <a:srgbClr val="462666"/>
              </a:solidFill>
            </a:endParaRPr>
          </a:p>
          <a:p>
            <a:pPr>
              <a:spcBef>
                <a:spcPts val="0"/>
              </a:spcBef>
              <a:spcAft>
                <a:spcPts val="400"/>
              </a:spcAft>
              <a:buSzPct val="55000"/>
              <a:buBlip>
                <a:blip r:embed="rId3"/>
              </a:buBlip>
            </a:pPr>
            <a:r>
              <a:rPr lang="en-GB" sz="2400" dirty="0">
                <a:solidFill>
                  <a:srgbClr val="462666"/>
                </a:solidFill>
              </a:rPr>
              <a:t> </a:t>
            </a:r>
            <a:r>
              <a:rPr lang="en-GB" sz="2400" dirty="0" smtClean="0">
                <a:solidFill>
                  <a:srgbClr val="462666"/>
                </a:solidFill>
              </a:rPr>
              <a:t> Living </a:t>
            </a:r>
            <a:r>
              <a:rPr lang="en-GB" sz="2400" dirty="0">
                <a:solidFill>
                  <a:srgbClr val="462666"/>
                </a:solidFill>
              </a:rPr>
              <a:t>in a suitable home and </a:t>
            </a:r>
            <a:r>
              <a:rPr lang="en-GB" sz="2400" dirty="0" smtClean="0">
                <a:solidFill>
                  <a:srgbClr val="462666"/>
                </a:solidFill>
              </a:rPr>
              <a:t>neighbourhood</a:t>
            </a:r>
          </a:p>
          <a:p>
            <a:pPr marL="0" indent="0">
              <a:spcBef>
                <a:spcPts val="0"/>
              </a:spcBef>
              <a:spcAft>
                <a:spcPts val="400"/>
              </a:spcAft>
              <a:buSzPct val="55000"/>
              <a:buNone/>
            </a:pPr>
            <a:endParaRPr lang="en-GB" sz="1800" dirty="0" smtClean="0">
              <a:solidFill>
                <a:srgbClr val="462666"/>
              </a:solidFill>
            </a:endParaRPr>
          </a:p>
          <a:p>
            <a:pPr>
              <a:spcBef>
                <a:spcPts val="0"/>
              </a:spcBef>
              <a:spcAft>
                <a:spcPts val="400"/>
              </a:spcAft>
              <a:buSzPct val="55000"/>
              <a:buBlip>
                <a:blip r:embed="rId3"/>
              </a:buBlip>
            </a:pPr>
            <a:r>
              <a:rPr lang="en-GB" sz="2400" dirty="0">
                <a:solidFill>
                  <a:srgbClr val="462666"/>
                </a:solidFill>
              </a:rPr>
              <a:t> </a:t>
            </a:r>
            <a:r>
              <a:rPr lang="en-GB" sz="2400" dirty="0" smtClean="0">
                <a:solidFill>
                  <a:srgbClr val="462666"/>
                </a:solidFill>
              </a:rPr>
              <a:t> Taking </a:t>
            </a:r>
            <a:r>
              <a:rPr lang="en-GB" sz="2400" dirty="0">
                <a:solidFill>
                  <a:srgbClr val="462666"/>
                </a:solidFill>
              </a:rPr>
              <a:t>a local approach to ageing</a:t>
            </a:r>
            <a:br>
              <a:rPr lang="en-GB" sz="2400" dirty="0">
                <a:solidFill>
                  <a:srgbClr val="462666"/>
                </a:solidFill>
              </a:rPr>
            </a:br>
            <a:endParaRPr lang="en-GB" sz="2400" dirty="0">
              <a:solidFill>
                <a:srgbClr val="462666"/>
              </a:solidFill>
            </a:endParaRPr>
          </a:p>
        </p:txBody>
      </p:sp>
      <p:sp>
        <p:nvSpPr>
          <p:cNvPr id="6" name="TextBox 5"/>
          <p:cNvSpPr txBox="1"/>
          <p:nvPr/>
        </p:nvSpPr>
        <p:spPr>
          <a:xfrm>
            <a:off x="199971" y="198333"/>
            <a:ext cx="8325962" cy="461665"/>
          </a:xfrm>
          <a:prstGeom prst="rect">
            <a:avLst/>
          </a:prstGeom>
          <a:noFill/>
        </p:spPr>
        <p:txBody>
          <a:bodyPr wrap="square" rtlCol="0">
            <a:spAutoFit/>
          </a:bodyPr>
          <a:lstStyle/>
          <a:p>
            <a:r>
              <a:rPr lang="en-US" sz="2400" b="1" dirty="0">
                <a:solidFill>
                  <a:srgbClr val="462666"/>
                </a:solidFill>
              </a:rPr>
              <a:t>Our work</a:t>
            </a:r>
          </a:p>
        </p:txBody>
      </p:sp>
      <p:sp>
        <p:nvSpPr>
          <p:cNvPr id="7" name="Slide Number Placeholder 2"/>
          <p:cNvSpPr txBox="1">
            <a:spLocks/>
          </p:cNvSpPr>
          <p:nvPr/>
        </p:nvSpPr>
        <p:spPr>
          <a:xfrm>
            <a:off x="8525932" y="4767263"/>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800" indent="-1955800"/>
            <a:fld id="{F0902BDE-2DC5-4ADC-8A13-F9FB92EA4EA1}" type="slidenum">
              <a:rPr lang="en-US" sz="800" smtClean="0"/>
              <a:t>3</a:t>
            </a:fld>
            <a:endParaRPr lang="en-US" sz="800" dirty="0"/>
          </a:p>
        </p:txBody>
      </p:sp>
    </p:spTree>
    <p:extLst>
      <p:ext uri="{BB962C8B-B14F-4D97-AF65-F5344CB8AC3E}">
        <p14:creationId xmlns:p14="http://schemas.microsoft.com/office/powerpoint/2010/main" val="259322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52884-AC5C-4FC1-98A7-D1099E1F8083}"/>
              </a:ext>
            </a:extLst>
          </p:cNvPr>
          <p:cNvPicPr>
            <a:picLocks noChangeAspect="1"/>
          </p:cNvPicPr>
          <p:nvPr/>
        </p:nvPicPr>
        <p:blipFill>
          <a:blip r:embed="rId3"/>
          <a:stretch>
            <a:fillRect/>
          </a:stretch>
        </p:blipFill>
        <p:spPr>
          <a:xfrm>
            <a:off x="1139754" y="990600"/>
            <a:ext cx="6479632" cy="2977128"/>
          </a:xfrm>
          <a:prstGeom prst="rect">
            <a:avLst/>
          </a:prstGeom>
        </p:spPr>
      </p:pic>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4</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158457" y="4181252"/>
            <a:ext cx="8604543" cy="646331"/>
          </a:xfrm>
          <a:prstGeom prst="rect">
            <a:avLst/>
          </a:prstGeom>
          <a:noFill/>
        </p:spPr>
        <p:txBody>
          <a:bodyPr wrap="square" rtlCol="0">
            <a:spAutoFit/>
          </a:bodyPr>
          <a:lstStyle/>
          <a:p>
            <a:r>
              <a:rPr lang="en-GB" b="1" dirty="0">
                <a:solidFill>
                  <a:srgbClr val="462666"/>
                </a:solidFill>
              </a:rPr>
              <a:t>By 2025 there are projected to be 1.5 million households headed by someone aged 85 or over  – an increase of 54% from 2015*</a:t>
            </a:r>
            <a:endParaRPr lang="en-US"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1378957" y="4817318"/>
            <a:ext cx="7231643" cy="215444"/>
          </a:xfrm>
          <a:prstGeom prst="rect">
            <a:avLst/>
          </a:prstGeom>
          <a:noFill/>
        </p:spPr>
        <p:txBody>
          <a:bodyPr wrap="square" rtlCol="0">
            <a:spAutoFit/>
          </a:bodyPr>
          <a:lstStyle/>
          <a:p>
            <a:pPr algn="r"/>
            <a:r>
              <a:rPr lang="en-GB" sz="800" dirty="0"/>
              <a:t>*Source: Ageing Better calculations based on: Department for Communities and Local Government (2016), ‘2014-based Household Projections: England, 2014-2039’.</a:t>
            </a:r>
          </a:p>
        </p:txBody>
      </p:sp>
      <p:sp>
        <p:nvSpPr>
          <p:cNvPr id="23" name="TextBox 22">
            <a:extLst>
              <a:ext uri="{FF2B5EF4-FFF2-40B4-BE49-F238E27FC236}">
                <a16:creationId xmlns:a16="http://schemas.microsoft.com/office/drawing/2014/main" id="{74C82F9F-1942-4993-9AC2-F09D8D47BC72}"/>
              </a:ext>
            </a:extLst>
          </p:cNvPr>
          <p:cNvSpPr txBox="1"/>
          <p:nvPr/>
        </p:nvSpPr>
        <p:spPr>
          <a:xfrm>
            <a:off x="158457" y="219666"/>
            <a:ext cx="7849762" cy="954107"/>
          </a:xfrm>
          <a:prstGeom prst="rect">
            <a:avLst/>
          </a:prstGeom>
          <a:noFill/>
        </p:spPr>
        <p:txBody>
          <a:bodyPr wrap="square" rtlCol="0">
            <a:spAutoFit/>
          </a:bodyPr>
          <a:lstStyle/>
          <a:p>
            <a:r>
              <a:rPr lang="en-GB" sz="2800" b="1" dirty="0">
                <a:solidFill>
                  <a:srgbClr val="462666"/>
                </a:solidFill>
              </a:rPr>
              <a:t>Homes headed by someone aged 85 and over are the fastest growing </a:t>
            </a:r>
            <a:r>
              <a:rPr lang="en-GB" sz="2800" b="1" dirty="0" smtClean="0">
                <a:solidFill>
                  <a:srgbClr val="462666"/>
                </a:solidFill>
              </a:rPr>
              <a:t>household </a:t>
            </a:r>
            <a:endParaRPr lang="en-US" sz="2800"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286072"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426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8381C4D-2DC8-A94E-B1FA-8E326EC321D0}" type="slidenum">
              <a:rPr lang="en-US" smtClean="0"/>
              <a:t>5</a:t>
            </a:fld>
            <a:endParaRPr lang="en-US"/>
          </a:p>
        </p:txBody>
      </p:sp>
      <p:pic>
        <p:nvPicPr>
          <p:cNvPr id="14" name="Picture 13" descr="cfab-icon-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pic>
        <p:nvPicPr>
          <p:cNvPr id="4" name="Picture 3">
            <a:extLst>
              <a:ext uri="{FF2B5EF4-FFF2-40B4-BE49-F238E27FC236}">
                <a16:creationId xmlns:a16="http://schemas.microsoft.com/office/drawing/2014/main" id="{BBB78ECE-FAED-44A4-B05F-28742D35D57D}"/>
              </a:ext>
            </a:extLst>
          </p:cNvPr>
          <p:cNvPicPr>
            <a:picLocks noChangeAspect="1"/>
          </p:cNvPicPr>
          <p:nvPr/>
        </p:nvPicPr>
        <p:blipFill>
          <a:blip r:embed="rId4"/>
          <a:stretch>
            <a:fillRect/>
          </a:stretch>
        </p:blipFill>
        <p:spPr>
          <a:xfrm>
            <a:off x="1160356" y="994782"/>
            <a:ext cx="6439678" cy="2755583"/>
          </a:xfrm>
          <a:prstGeom prst="rect">
            <a:avLst/>
          </a:prstGeom>
        </p:spPr>
      </p:pic>
      <p:sp>
        <p:nvSpPr>
          <p:cNvPr id="21" name="TextBox 20">
            <a:extLst>
              <a:ext uri="{FF2B5EF4-FFF2-40B4-BE49-F238E27FC236}">
                <a16:creationId xmlns:a16="http://schemas.microsoft.com/office/drawing/2014/main" id="{2B56EA80-2D78-499D-BD95-3CC33E2ACA73}"/>
              </a:ext>
            </a:extLst>
          </p:cNvPr>
          <p:cNvSpPr txBox="1"/>
          <p:nvPr/>
        </p:nvSpPr>
        <p:spPr>
          <a:xfrm>
            <a:off x="158457" y="3907168"/>
            <a:ext cx="8159603" cy="400110"/>
          </a:xfrm>
          <a:prstGeom prst="rect">
            <a:avLst/>
          </a:prstGeom>
          <a:noFill/>
        </p:spPr>
        <p:txBody>
          <a:bodyPr wrap="square" rtlCol="0">
            <a:spAutoFit/>
          </a:bodyPr>
          <a:lstStyle/>
          <a:p>
            <a:r>
              <a:rPr lang="en-GB" sz="2000" b="1" dirty="0">
                <a:solidFill>
                  <a:srgbClr val="462666"/>
                </a:solidFill>
              </a:rPr>
              <a:t>80% of homeowners aged 65 and over wish to stay where they are*</a:t>
            </a:r>
            <a:endParaRPr lang="en-US" sz="2000" b="1" dirty="0">
              <a:solidFill>
                <a:srgbClr val="462666"/>
              </a:solidFill>
            </a:endParaRPr>
          </a:p>
        </p:txBody>
      </p:sp>
      <p:sp>
        <p:nvSpPr>
          <p:cNvPr id="22" name="TextBox 21">
            <a:extLst>
              <a:ext uri="{FF2B5EF4-FFF2-40B4-BE49-F238E27FC236}">
                <a16:creationId xmlns:a16="http://schemas.microsoft.com/office/drawing/2014/main" id="{CE363F96-260B-412E-BC9C-0FC5872E320B}"/>
              </a:ext>
            </a:extLst>
          </p:cNvPr>
          <p:cNvSpPr txBox="1"/>
          <p:nvPr/>
        </p:nvSpPr>
        <p:spPr>
          <a:xfrm>
            <a:off x="1710559" y="4796463"/>
            <a:ext cx="6884801" cy="215444"/>
          </a:xfrm>
          <a:prstGeom prst="rect">
            <a:avLst/>
          </a:prstGeom>
          <a:noFill/>
        </p:spPr>
        <p:txBody>
          <a:bodyPr wrap="square" rtlCol="0">
            <a:spAutoFit/>
          </a:bodyPr>
          <a:lstStyle/>
          <a:p>
            <a:pPr algn="r"/>
            <a:r>
              <a:rPr lang="en-GB" sz="800" dirty="0"/>
              <a:t>*Source: Lloyd (2015) ‘Older Owners Research on the lives, aspirations and housing outcomes of older homeowners in the UK’. London: Strategic Society Centre</a:t>
            </a:r>
            <a:endParaRPr lang="en-US" sz="800" dirty="0"/>
          </a:p>
        </p:txBody>
      </p:sp>
      <p:sp>
        <p:nvSpPr>
          <p:cNvPr id="23" name="TextBox 22">
            <a:extLst>
              <a:ext uri="{FF2B5EF4-FFF2-40B4-BE49-F238E27FC236}">
                <a16:creationId xmlns:a16="http://schemas.microsoft.com/office/drawing/2014/main" id="{62124E77-D3E6-474E-B68D-89F0A8DB82A9}"/>
              </a:ext>
            </a:extLst>
          </p:cNvPr>
          <p:cNvSpPr txBox="1"/>
          <p:nvPr/>
        </p:nvSpPr>
        <p:spPr>
          <a:xfrm>
            <a:off x="158457" y="219666"/>
            <a:ext cx="7849762" cy="523220"/>
          </a:xfrm>
          <a:prstGeom prst="rect">
            <a:avLst/>
          </a:prstGeom>
          <a:noFill/>
        </p:spPr>
        <p:txBody>
          <a:bodyPr wrap="square" rtlCol="0">
            <a:spAutoFit/>
          </a:bodyPr>
          <a:lstStyle/>
          <a:p>
            <a:r>
              <a:rPr lang="en-GB" sz="2800" b="1" dirty="0">
                <a:solidFill>
                  <a:srgbClr val="462666"/>
                </a:solidFill>
              </a:rPr>
              <a:t>Home is where most people want to be in later life</a:t>
            </a:r>
            <a:endParaRPr lang="en-US" sz="2800" b="1" dirty="0">
              <a:solidFill>
                <a:srgbClr val="462666"/>
              </a:solidFill>
            </a:endParaRPr>
          </a:p>
        </p:txBody>
      </p:sp>
      <p:cxnSp>
        <p:nvCxnSpPr>
          <p:cNvPr id="25" name="Straight Connector 24">
            <a:extLst>
              <a:ext uri="{FF2B5EF4-FFF2-40B4-BE49-F238E27FC236}">
                <a16:creationId xmlns:a16="http://schemas.microsoft.com/office/drawing/2014/main" id="{707B6952-EE6A-456E-888B-686C97487F48}"/>
              </a:ext>
            </a:extLst>
          </p:cNvPr>
          <p:cNvCxnSpPr/>
          <p:nvPr/>
        </p:nvCxnSpPr>
        <p:spPr>
          <a:xfrm>
            <a:off x="258363" y="3877967"/>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48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814697FC-B76F-47B6-88D4-C9E543126A97}"/>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6</a:t>
            </a:fld>
            <a:endParaRPr lang="en-US"/>
          </a:p>
        </p:txBody>
      </p:sp>
      <p:pic>
        <p:nvPicPr>
          <p:cNvPr id="12" name="Picture 11" descr="cfab-icon-purple.png">
            <a:extLst>
              <a:ext uri="{FF2B5EF4-FFF2-40B4-BE49-F238E27FC236}">
                <a16:creationId xmlns:a16="http://schemas.microsoft.com/office/drawing/2014/main" id="{F50CB635-1E83-434E-B445-47EF32FF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14" name="TextBox 13">
            <a:extLst>
              <a:ext uri="{FF2B5EF4-FFF2-40B4-BE49-F238E27FC236}">
                <a16:creationId xmlns:a16="http://schemas.microsoft.com/office/drawing/2014/main" id="{E4EF01E0-7E2B-47B4-99AF-12DBDE405D38}"/>
              </a:ext>
            </a:extLst>
          </p:cNvPr>
          <p:cNvSpPr txBox="1"/>
          <p:nvPr/>
        </p:nvSpPr>
        <p:spPr>
          <a:xfrm>
            <a:off x="158457" y="4181252"/>
            <a:ext cx="8159603" cy="400110"/>
          </a:xfrm>
          <a:prstGeom prst="rect">
            <a:avLst/>
          </a:prstGeom>
          <a:noFill/>
        </p:spPr>
        <p:txBody>
          <a:bodyPr wrap="square" rtlCol="0">
            <a:spAutoFit/>
          </a:bodyPr>
          <a:lstStyle/>
          <a:p>
            <a:r>
              <a:rPr lang="en-GB" sz="2000" b="1" dirty="0"/>
              <a:t>80% of the homes we need by 2050 are already </a:t>
            </a:r>
            <a:r>
              <a:rPr lang="en-GB" sz="2000" b="1" dirty="0" smtClean="0"/>
              <a:t>built** </a:t>
            </a:r>
            <a:endParaRPr lang="en-GB" sz="2000" b="1" dirty="0"/>
          </a:p>
        </p:txBody>
      </p:sp>
      <p:sp>
        <p:nvSpPr>
          <p:cNvPr id="16" name="TextBox 15">
            <a:extLst>
              <a:ext uri="{FF2B5EF4-FFF2-40B4-BE49-F238E27FC236}">
                <a16:creationId xmlns:a16="http://schemas.microsoft.com/office/drawing/2014/main" id="{CB4F40D8-C38F-46A5-9E6A-15B337A8DACB}"/>
              </a:ext>
            </a:extLst>
          </p:cNvPr>
          <p:cNvSpPr txBox="1"/>
          <p:nvPr/>
        </p:nvSpPr>
        <p:spPr>
          <a:xfrm>
            <a:off x="158457" y="219666"/>
            <a:ext cx="8282810" cy="492443"/>
          </a:xfrm>
          <a:prstGeom prst="rect">
            <a:avLst/>
          </a:prstGeom>
          <a:noFill/>
        </p:spPr>
        <p:txBody>
          <a:bodyPr wrap="square" rtlCol="0">
            <a:spAutoFit/>
          </a:bodyPr>
          <a:lstStyle/>
          <a:p>
            <a:r>
              <a:rPr lang="en-GB" sz="2600" b="1" dirty="0">
                <a:solidFill>
                  <a:srgbClr val="462666"/>
                </a:solidFill>
              </a:rPr>
              <a:t>More than 90% of </a:t>
            </a:r>
            <a:r>
              <a:rPr lang="en-GB" sz="2600" b="1" dirty="0" smtClean="0">
                <a:solidFill>
                  <a:srgbClr val="462666"/>
                </a:solidFill>
              </a:rPr>
              <a:t>people 65+ live </a:t>
            </a:r>
            <a:r>
              <a:rPr lang="en-GB" sz="2600" b="1" dirty="0">
                <a:solidFill>
                  <a:srgbClr val="462666"/>
                </a:solidFill>
              </a:rPr>
              <a:t>in mainstream </a:t>
            </a:r>
            <a:r>
              <a:rPr lang="en-GB" sz="2600" b="1" dirty="0" smtClean="0">
                <a:solidFill>
                  <a:srgbClr val="462666"/>
                </a:solidFill>
              </a:rPr>
              <a:t>housing*</a:t>
            </a:r>
            <a:endParaRPr lang="en-US" sz="2600" b="1" dirty="0">
              <a:solidFill>
                <a:srgbClr val="462666"/>
              </a:solidFill>
            </a:endParaRPr>
          </a:p>
        </p:txBody>
      </p:sp>
      <p:cxnSp>
        <p:nvCxnSpPr>
          <p:cNvPr id="17" name="Straight Connector 16">
            <a:extLst>
              <a:ext uri="{FF2B5EF4-FFF2-40B4-BE49-F238E27FC236}">
                <a16:creationId xmlns:a16="http://schemas.microsoft.com/office/drawing/2014/main" id="{9B3A355E-ED7E-4284-9B83-74B2313EB6A2}"/>
              </a:ext>
            </a:extLst>
          </p:cNvPr>
          <p:cNvCxnSpPr/>
          <p:nvPr/>
        </p:nvCxnSpPr>
        <p:spPr>
          <a:xfrm>
            <a:off x="286072"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CB9A8A59-3597-49C4-BBF8-44D28AE7D67E}"/>
              </a:ext>
            </a:extLst>
          </p:cNvPr>
          <p:cNvPicPr>
            <a:picLocks noChangeAspect="1"/>
          </p:cNvPicPr>
          <p:nvPr/>
        </p:nvPicPr>
        <p:blipFill>
          <a:blip r:embed="rId4"/>
          <a:stretch>
            <a:fillRect/>
          </a:stretch>
        </p:blipFill>
        <p:spPr>
          <a:xfrm>
            <a:off x="1091583" y="1041399"/>
            <a:ext cx="6672350" cy="2734733"/>
          </a:xfrm>
          <a:prstGeom prst="rect">
            <a:avLst/>
          </a:prstGeom>
        </p:spPr>
      </p:pic>
      <p:sp>
        <p:nvSpPr>
          <p:cNvPr id="8" name="TextBox 7">
            <a:extLst>
              <a:ext uri="{FF2B5EF4-FFF2-40B4-BE49-F238E27FC236}">
                <a16:creationId xmlns:a16="http://schemas.microsoft.com/office/drawing/2014/main" id="{A56C224F-208F-49A3-941C-FC7D0A7BEE54}"/>
              </a:ext>
            </a:extLst>
          </p:cNvPr>
          <p:cNvSpPr txBox="1"/>
          <p:nvPr/>
        </p:nvSpPr>
        <p:spPr>
          <a:xfrm>
            <a:off x="1378957" y="4817318"/>
            <a:ext cx="7231643" cy="215444"/>
          </a:xfrm>
          <a:prstGeom prst="rect">
            <a:avLst/>
          </a:prstGeom>
          <a:noFill/>
        </p:spPr>
        <p:txBody>
          <a:bodyPr wrap="square" rtlCol="0">
            <a:spAutoFit/>
          </a:bodyPr>
          <a:lstStyle/>
          <a:p>
            <a:pPr algn="r"/>
            <a:r>
              <a:rPr lang="en-GB" sz="800" dirty="0" smtClean="0"/>
              <a:t>*Source: ONS, 2014; **Source: Boardman et al, 2005</a:t>
            </a:r>
            <a:endParaRPr lang="en-GB" sz="800" dirty="0"/>
          </a:p>
        </p:txBody>
      </p:sp>
    </p:spTree>
    <p:extLst>
      <p:ext uri="{BB962C8B-B14F-4D97-AF65-F5344CB8AC3E}">
        <p14:creationId xmlns:p14="http://schemas.microsoft.com/office/powerpoint/2010/main" val="101030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6969" y="4689292"/>
            <a:ext cx="5188016" cy="338554"/>
          </a:xfrm>
          <a:prstGeom prst="rect">
            <a:avLst/>
          </a:prstGeom>
          <a:noFill/>
        </p:spPr>
        <p:txBody>
          <a:bodyPr wrap="square" rtlCol="0">
            <a:spAutoFit/>
          </a:bodyPr>
          <a:lstStyle/>
          <a:p>
            <a:pPr algn="r"/>
            <a:r>
              <a:rPr lang="en-GB" sz="800" dirty="0"/>
              <a:t>*Source: Schmitt, E., Kruse, A., &amp; </a:t>
            </a:r>
            <a:r>
              <a:rPr lang="en-GB" sz="800" dirty="0" err="1"/>
              <a:t>Olbrich</a:t>
            </a:r>
            <a:r>
              <a:rPr lang="en-GB" sz="800" dirty="0"/>
              <a:t>, E., (1994) Patterns of competence and housing conditions - Some empirical results from the study “chances and limitations of independent living in old age.” Journal of Gerontology, 27, 390 - 398</a:t>
            </a:r>
            <a:endParaRPr lang="en-US" sz="800" dirty="0"/>
          </a:p>
        </p:txBody>
      </p:sp>
      <p:sp>
        <p:nvSpPr>
          <p:cNvPr id="5" name="Slide Number Placeholder 4"/>
          <p:cNvSpPr>
            <a:spLocks noGrp="1"/>
          </p:cNvSpPr>
          <p:nvPr>
            <p:ph type="sldNum" sz="quarter" idx="12"/>
          </p:nvPr>
        </p:nvSpPr>
        <p:spPr>
          <a:xfrm>
            <a:off x="8690317" y="4767263"/>
            <a:ext cx="254302" cy="260583"/>
          </a:xfrm>
        </p:spPr>
        <p:txBody>
          <a:bodyPr/>
          <a:lstStyle/>
          <a:p>
            <a:fld id="{E8381C4D-2DC8-A94E-B1FA-8E326EC321D0}" type="slidenum">
              <a:rPr lang="en-US" smtClean="0"/>
              <a:t>7</a:t>
            </a:fld>
            <a:endParaRPr lang="en-US" dirty="0"/>
          </a:p>
        </p:txBody>
      </p:sp>
      <p:pic>
        <p:nvPicPr>
          <p:cNvPr id="11" name="Picture 10" descr="cfab-icon-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392" y="219666"/>
            <a:ext cx="329850" cy="418998"/>
          </a:xfrm>
          <a:prstGeom prst="rect">
            <a:avLst/>
          </a:prstGeom>
        </p:spPr>
      </p:pic>
      <p:pic>
        <p:nvPicPr>
          <p:cNvPr id="8" name="Picture 7">
            <a:extLst>
              <a:ext uri="{FF2B5EF4-FFF2-40B4-BE49-F238E27FC236}">
                <a16:creationId xmlns:a16="http://schemas.microsoft.com/office/drawing/2014/main" id="{7C7292EB-B99D-4959-AF86-541733BF8758}"/>
              </a:ext>
            </a:extLst>
          </p:cNvPr>
          <p:cNvPicPr>
            <a:picLocks noChangeAspect="1"/>
          </p:cNvPicPr>
          <p:nvPr/>
        </p:nvPicPr>
        <p:blipFill>
          <a:blip r:embed="rId4"/>
          <a:stretch>
            <a:fillRect/>
          </a:stretch>
        </p:blipFill>
        <p:spPr>
          <a:xfrm>
            <a:off x="838199" y="1450823"/>
            <a:ext cx="6942667" cy="2287488"/>
          </a:xfrm>
          <a:prstGeom prst="rect">
            <a:avLst/>
          </a:prstGeom>
        </p:spPr>
      </p:pic>
      <p:sp>
        <p:nvSpPr>
          <p:cNvPr id="19" name="TextBox 18">
            <a:extLst>
              <a:ext uri="{FF2B5EF4-FFF2-40B4-BE49-F238E27FC236}">
                <a16:creationId xmlns:a16="http://schemas.microsoft.com/office/drawing/2014/main" id="{491AE930-25C3-446C-8E1F-9EE9B0EC0D12}"/>
              </a:ext>
            </a:extLst>
          </p:cNvPr>
          <p:cNvSpPr txBox="1"/>
          <p:nvPr/>
        </p:nvSpPr>
        <p:spPr>
          <a:xfrm>
            <a:off x="158457" y="219666"/>
            <a:ext cx="7849762" cy="523220"/>
          </a:xfrm>
          <a:prstGeom prst="rect">
            <a:avLst/>
          </a:prstGeom>
          <a:noFill/>
        </p:spPr>
        <p:txBody>
          <a:bodyPr wrap="square" rtlCol="0">
            <a:spAutoFit/>
          </a:bodyPr>
          <a:lstStyle/>
          <a:p>
            <a:r>
              <a:rPr lang="en-GB" sz="2800" b="1" dirty="0">
                <a:solidFill>
                  <a:srgbClr val="462666"/>
                </a:solidFill>
              </a:rPr>
              <a:t>People spend a large amount of their time at home</a:t>
            </a:r>
            <a:endParaRPr lang="en-US" sz="2800" b="1" dirty="0">
              <a:solidFill>
                <a:srgbClr val="462666"/>
              </a:solidFill>
            </a:endParaRPr>
          </a:p>
        </p:txBody>
      </p:sp>
      <p:cxnSp>
        <p:nvCxnSpPr>
          <p:cNvPr id="20" name="Straight Connector 19">
            <a:extLst>
              <a:ext uri="{FF2B5EF4-FFF2-40B4-BE49-F238E27FC236}">
                <a16:creationId xmlns:a16="http://schemas.microsoft.com/office/drawing/2014/main" id="{959A29E3-7778-40E0-8D91-F3F68B96ECCE}"/>
              </a:ext>
            </a:extLst>
          </p:cNvPr>
          <p:cNvCxnSpPr/>
          <p:nvPr/>
        </p:nvCxnSpPr>
        <p:spPr>
          <a:xfrm>
            <a:off x="286072"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F823DAB-7FAC-4A55-A134-7746C71269C6}"/>
              </a:ext>
            </a:extLst>
          </p:cNvPr>
          <p:cNvSpPr txBox="1"/>
          <p:nvPr/>
        </p:nvSpPr>
        <p:spPr>
          <a:xfrm>
            <a:off x="158457" y="4181252"/>
            <a:ext cx="8159603" cy="400110"/>
          </a:xfrm>
          <a:prstGeom prst="rect">
            <a:avLst/>
          </a:prstGeom>
          <a:noFill/>
        </p:spPr>
        <p:txBody>
          <a:bodyPr wrap="square" rtlCol="0">
            <a:spAutoFit/>
          </a:bodyPr>
          <a:lstStyle/>
          <a:p>
            <a:r>
              <a:rPr lang="en-GB" sz="2000" b="1" dirty="0">
                <a:solidFill>
                  <a:srgbClr val="462666"/>
                </a:solidFill>
              </a:rPr>
              <a:t>People aged 85 and over spend and average of 80% of their time at home*</a:t>
            </a:r>
            <a:endParaRPr lang="en-US" sz="2000" b="1" dirty="0">
              <a:solidFill>
                <a:srgbClr val="462666"/>
              </a:solidFill>
            </a:endParaRPr>
          </a:p>
        </p:txBody>
      </p:sp>
    </p:spTree>
    <p:extLst>
      <p:ext uri="{BB962C8B-B14F-4D97-AF65-F5344CB8AC3E}">
        <p14:creationId xmlns:p14="http://schemas.microsoft.com/office/powerpoint/2010/main" val="89810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8</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2" name="TextBox 21">
            <a:extLst>
              <a:ext uri="{FF2B5EF4-FFF2-40B4-BE49-F238E27FC236}">
                <a16:creationId xmlns:a16="http://schemas.microsoft.com/office/drawing/2014/main" id="{A56C224F-208F-49A3-941C-FC7D0A7BEE54}"/>
              </a:ext>
            </a:extLst>
          </p:cNvPr>
          <p:cNvSpPr txBox="1"/>
          <p:nvPr/>
        </p:nvSpPr>
        <p:spPr>
          <a:xfrm>
            <a:off x="3407344" y="4796463"/>
            <a:ext cx="5188016" cy="215444"/>
          </a:xfrm>
          <a:prstGeom prst="rect">
            <a:avLst/>
          </a:prstGeom>
          <a:noFill/>
        </p:spPr>
        <p:txBody>
          <a:bodyPr wrap="square" rtlCol="0">
            <a:spAutoFit/>
          </a:bodyPr>
          <a:lstStyle/>
          <a:p>
            <a:pPr algn="r"/>
            <a:r>
              <a:rPr lang="en-GB" sz="800" dirty="0"/>
              <a:t>Source: Ipsos MORI survey of 1,389 people aged 50 and over. Later life in 2015 Centre for Ageing Better</a:t>
            </a:r>
            <a:endParaRPr lang="en-US" sz="800" dirty="0"/>
          </a:p>
        </p:txBody>
      </p:sp>
      <p:sp>
        <p:nvSpPr>
          <p:cNvPr id="23" name="TextBox 22">
            <a:extLst>
              <a:ext uri="{FF2B5EF4-FFF2-40B4-BE49-F238E27FC236}">
                <a16:creationId xmlns:a16="http://schemas.microsoft.com/office/drawing/2014/main" id="{74C82F9F-1942-4993-9AC2-F09D8D47BC72}"/>
              </a:ext>
            </a:extLst>
          </p:cNvPr>
          <p:cNvSpPr txBox="1"/>
          <p:nvPr/>
        </p:nvSpPr>
        <p:spPr>
          <a:xfrm>
            <a:off x="158457" y="219666"/>
            <a:ext cx="7849762" cy="523220"/>
          </a:xfrm>
          <a:prstGeom prst="rect">
            <a:avLst/>
          </a:prstGeom>
          <a:noFill/>
        </p:spPr>
        <p:txBody>
          <a:bodyPr wrap="square" rtlCol="0">
            <a:spAutoFit/>
          </a:bodyPr>
          <a:lstStyle/>
          <a:p>
            <a:r>
              <a:rPr lang="en-GB" sz="2800" b="1" dirty="0">
                <a:solidFill>
                  <a:srgbClr val="462666"/>
                </a:solidFill>
              </a:rPr>
              <a:t>A large proportion of people do not intend to move</a:t>
            </a:r>
            <a:endParaRPr lang="en-US" sz="2800" b="1" dirty="0">
              <a:solidFill>
                <a:srgbClr val="462666"/>
              </a:solidFill>
            </a:endParaRPr>
          </a:p>
        </p:txBody>
      </p:sp>
      <p:pic>
        <p:nvPicPr>
          <p:cNvPr id="5" name="Picture 4">
            <a:extLst>
              <a:ext uri="{FF2B5EF4-FFF2-40B4-BE49-F238E27FC236}">
                <a16:creationId xmlns:a16="http://schemas.microsoft.com/office/drawing/2014/main" id="{AAF7E3CA-06EC-48F1-B043-B9ED5A189FD3}"/>
              </a:ext>
            </a:extLst>
          </p:cNvPr>
          <p:cNvPicPr>
            <a:picLocks noChangeAspect="1"/>
          </p:cNvPicPr>
          <p:nvPr/>
        </p:nvPicPr>
        <p:blipFill rotWithShape="1">
          <a:blip r:embed="rId4"/>
          <a:srcRect l="2924" b="12641"/>
          <a:stretch/>
        </p:blipFill>
        <p:spPr>
          <a:xfrm>
            <a:off x="549048" y="1068065"/>
            <a:ext cx="8046312" cy="3275334"/>
          </a:xfrm>
          <a:prstGeom prst="rect">
            <a:avLst/>
          </a:prstGeom>
        </p:spPr>
      </p:pic>
    </p:spTree>
    <p:extLst>
      <p:ext uri="{BB962C8B-B14F-4D97-AF65-F5344CB8AC3E}">
        <p14:creationId xmlns:p14="http://schemas.microsoft.com/office/powerpoint/2010/main" val="2086868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3"/>
            <a:ext cx="2133600" cy="273844"/>
          </a:xfrm>
        </p:spPr>
        <p:txBody>
          <a:bodyPr/>
          <a:lstStyle/>
          <a:p>
            <a:fld id="{E8381C4D-2DC8-A94E-B1FA-8E326EC321D0}" type="slidenum">
              <a:rPr lang="en-US" smtClean="0"/>
              <a:t>9</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158457" y="4181252"/>
            <a:ext cx="8800706" cy="707886"/>
          </a:xfrm>
          <a:prstGeom prst="rect">
            <a:avLst/>
          </a:prstGeom>
          <a:noFill/>
        </p:spPr>
        <p:txBody>
          <a:bodyPr wrap="square" rtlCol="0">
            <a:spAutoFit/>
          </a:bodyPr>
          <a:lstStyle/>
          <a:p>
            <a:r>
              <a:rPr lang="en-GB" sz="2000" b="1" dirty="0">
                <a:solidFill>
                  <a:srgbClr val="462666"/>
                </a:solidFill>
              </a:rPr>
              <a:t>Only 7% of homes </a:t>
            </a:r>
            <a:r>
              <a:rPr lang="en-GB" sz="2000" b="1" dirty="0" smtClean="0">
                <a:solidFill>
                  <a:srgbClr val="462666"/>
                </a:solidFill>
              </a:rPr>
              <a:t>have the four key features of accessibility that deem them ‘</a:t>
            </a:r>
            <a:r>
              <a:rPr lang="en-GB" sz="2000" b="1" dirty="0" err="1" smtClean="0">
                <a:solidFill>
                  <a:srgbClr val="462666"/>
                </a:solidFill>
              </a:rPr>
              <a:t>visitable</a:t>
            </a:r>
            <a:r>
              <a:rPr lang="en-GB" sz="2000" b="1" dirty="0" smtClean="0">
                <a:solidFill>
                  <a:srgbClr val="462666"/>
                </a:solidFill>
              </a:rPr>
              <a:t>’ by disabled people*</a:t>
            </a:r>
            <a:endParaRPr lang="en-US" sz="2000"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3407344" y="4796463"/>
            <a:ext cx="5188016" cy="215444"/>
          </a:xfrm>
          <a:prstGeom prst="rect">
            <a:avLst/>
          </a:prstGeom>
          <a:noFill/>
        </p:spPr>
        <p:txBody>
          <a:bodyPr wrap="square" rtlCol="0">
            <a:spAutoFit/>
          </a:bodyPr>
          <a:lstStyle/>
          <a:p>
            <a:pPr algn="r"/>
            <a:r>
              <a:rPr lang="en-GB" sz="800" dirty="0"/>
              <a:t>*Source:  DCLG (2016), English housing survey 2014 to 2015: adaptations and accessibility of homes report</a:t>
            </a:r>
            <a:endParaRPr lang="en-US" sz="800" dirty="0"/>
          </a:p>
        </p:txBody>
      </p:sp>
      <p:sp>
        <p:nvSpPr>
          <p:cNvPr id="23" name="TextBox 22">
            <a:extLst>
              <a:ext uri="{FF2B5EF4-FFF2-40B4-BE49-F238E27FC236}">
                <a16:creationId xmlns:a16="http://schemas.microsoft.com/office/drawing/2014/main" id="{74C82F9F-1942-4993-9AC2-F09D8D47BC72}"/>
              </a:ext>
            </a:extLst>
          </p:cNvPr>
          <p:cNvSpPr txBox="1"/>
          <p:nvPr/>
        </p:nvSpPr>
        <p:spPr>
          <a:xfrm>
            <a:off x="158457" y="219666"/>
            <a:ext cx="7849762" cy="830997"/>
          </a:xfrm>
          <a:prstGeom prst="rect">
            <a:avLst/>
          </a:prstGeom>
          <a:noFill/>
        </p:spPr>
        <p:txBody>
          <a:bodyPr wrap="square" rtlCol="0">
            <a:spAutoFit/>
          </a:bodyPr>
          <a:lstStyle/>
          <a:p>
            <a:r>
              <a:rPr lang="en-GB" sz="2400" b="1" dirty="0">
                <a:solidFill>
                  <a:srgbClr val="462666"/>
                </a:solidFill>
              </a:rPr>
              <a:t>Current UK housing stock is not suitable, adaptable or accessible for people in later life </a:t>
            </a:r>
            <a:endParaRPr lang="en-US" sz="2400"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286072"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B1D050BA-BB74-438B-81E4-F37AA7ADDDDC}"/>
              </a:ext>
            </a:extLst>
          </p:cNvPr>
          <p:cNvPicPr>
            <a:picLocks noChangeAspect="1"/>
          </p:cNvPicPr>
          <p:nvPr/>
        </p:nvPicPr>
        <p:blipFill>
          <a:blip r:embed="rId4"/>
          <a:stretch>
            <a:fillRect/>
          </a:stretch>
        </p:blipFill>
        <p:spPr>
          <a:xfrm>
            <a:off x="324671" y="1173773"/>
            <a:ext cx="8411529" cy="2605792"/>
          </a:xfrm>
          <a:prstGeom prst="rect">
            <a:avLst/>
          </a:prstGeom>
        </p:spPr>
      </p:pic>
    </p:spTree>
    <p:extLst>
      <p:ext uri="{BB962C8B-B14F-4D97-AF65-F5344CB8AC3E}">
        <p14:creationId xmlns:p14="http://schemas.microsoft.com/office/powerpoint/2010/main" val="93605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ntre for Ageing Better">
      <a:dk1>
        <a:srgbClr val="462666"/>
      </a:dk1>
      <a:lt1>
        <a:srgbClr val="FFFFFF"/>
      </a:lt1>
      <a:dk2>
        <a:srgbClr val="EA5066"/>
      </a:dk2>
      <a:lt2>
        <a:srgbClr val="FFFFFF"/>
      </a:lt2>
      <a:accent1>
        <a:srgbClr val="6EC5D3"/>
      </a:accent1>
      <a:accent2>
        <a:srgbClr val="EA5066"/>
      </a:accent2>
      <a:accent3>
        <a:srgbClr val="EEEA80"/>
      </a:accent3>
      <a:accent4>
        <a:srgbClr val="CDE6D9"/>
      </a:accent4>
      <a:accent5>
        <a:srgbClr val="494949"/>
      </a:accent5>
      <a:accent6>
        <a:srgbClr val="FFFFFF"/>
      </a:accent6>
      <a:hlink>
        <a:srgbClr val="6EC5D3"/>
      </a:hlink>
      <a:folHlink>
        <a:srgbClr val="CDE6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C5958A8D5634789BF608FDBE3DDDA" ma:contentTypeVersion="10" ma:contentTypeDescription="Create a new document." ma:contentTypeScope="" ma:versionID="fba1e374144ecf4b7f3bcbf82a7704a5">
  <xsd:schema xmlns:xsd="http://www.w3.org/2001/XMLSchema" xmlns:xs="http://www.w3.org/2001/XMLSchema" xmlns:p="http://schemas.microsoft.com/office/2006/metadata/properties" xmlns:ns2="d9ca4fcc-2e5f-428b-b454-96faf8a88e65" xmlns:ns3="22293e1b-0ad1-4207-b31d-f2cc3ce63a90" targetNamespace="http://schemas.microsoft.com/office/2006/metadata/properties" ma:root="true" ma:fieldsID="cd20b5f35379f13a251663048dcff268" ns2:_="" ns3:_="">
    <xsd:import namespace="d9ca4fcc-2e5f-428b-b454-96faf8a88e65"/>
    <xsd:import namespace="22293e1b-0ad1-4207-b31d-f2cc3ce63a90"/>
    <xsd:element name="properties">
      <xsd:complexType>
        <xsd:sequence>
          <xsd:element name="documentManagement">
            <xsd:complexType>
              <xsd:all>
                <xsd:element ref="ns2:DocTypeSC"/>
                <xsd:element ref="ns2:AdditionalInfoSC" minOccurs="0"/>
                <xsd:element ref="ns2:SharedWithUsers" minOccurs="0"/>
                <xsd:element ref="ns2:SharedWithDetails" minOccurs="0"/>
                <xsd:element ref="ns3:MediaServiceMetadata" minOccurs="0"/>
                <xsd:element ref="ns3:MediaServiceFastMetadata" minOccurs="0"/>
                <xsd:element ref="ns2:Function"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a4fcc-2e5f-428b-b454-96faf8a88e65" elementFormDefault="qualified">
    <xsd:import namespace="http://schemas.microsoft.com/office/2006/documentManagement/types"/>
    <xsd:import namespace="http://schemas.microsoft.com/office/infopath/2007/PartnerControls"/>
    <xsd:element name="DocTypeSC" ma:index="8" ma:displayName="Doc Type" ma:description="financial year" ma:format="Dropdown" ma:internalName="DocTypeSC">
      <xsd:simpleType>
        <xsd:restriction base="dms:Choice">
          <xsd:enumeration value="Templates"/>
          <xsd:enumeration value="Correspondence"/>
          <xsd:enumeration value="Presentations"/>
          <xsd:enumeration value="Other"/>
          <xsd:enumeration value="AB Publications"/>
          <xsd:enumeration value="Non AB Publications"/>
          <xsd:enumeration value="Policies, Processes and Guidelines"/>
          <xsd:enumeration value="Contracts"/>
          <xsd:enumeration value="ITTs"/>
          <xsd:enumeration value="Bids"/>
          <xsd:enumeration value="Programme and Project"/>
          <xsd:enumeration value="Financial Documents"/>
          <xsd:enumeration value="Agenda"/>
          <xsd:enumeration value="Meeting Papers"/>
          <xsd:enumeration value="Minutes and Action Log"/>
        </xsd:restriction>
      </xsd:simpleType>
    </xsd:element>
    <xsd:element name="AdditionalInfoSC" ma:index="9" nillable="true" ma:displayName="Additional Info" ma:internalName="AdditionalInfoSC">
      <xsd:simpleType>
        <xsd:restriction base="dms:Text">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Function" ma:index="14" nillable="true" ma:displayName="Function" ma:format="Dropdown" ma:internalName="Function">
      <xsd:simpleType>
        <xsd:union memberTypes="dms:Text">
          <xsd:simpleType>
            <xsd:restriction base="dms:Choice">
              <xsd:enumeration value="Innovation"/>
              <xsd:enumeration value="Implementation"/>
              <xsd:enumeration value="Learning"/>
              <xsd:enumeration value="Localities"/>
            </xsd:restriction>
          </xsd:simpleType>
        </xsd:union>
      </xsd:simpleType>
    </xsd:element>
    <xsd:element name="Topic" ma:index="15" nillable="true" ma:displayName="Topic" ma:default="I am in fulfilling work" ma:description="Positive Statements" ma:format="Dropdown" ma:internalName="Topic">
      <xsd:simpleType>
        <xsd:union memberTypes="dms:Text">
          <xsd:simpleType>
            <xsd:restriction base="dms:Choice">
              <xsd:enumeration value="I am in fulfilling work"/>
              <xsd:enumeration value="I am making a contribution to my community"/>
              <xsd:enumeration value="I live in a suitable home and neighbourhood"/>
              <xsd:enumeration value="I am confident managing major life changes"/>
              <xsd:enumeration value="I keep physically and mentally healthy and active"/>
              <xsd:enumeration value="I have the care, support and services I need"/>
              <xsd:enumeration value="I have made plans for later life"/>
              <xsd:enumeration value="I have regular social contact and some close relationships"/>
              <xsd:enumeration value="I have the skills I need for later life"/>
              <xsd:enumeration value="I live in a age-friendly community"/>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2293e1b-0ad1-4207-b31d-f2cc3ce63a9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TypeSC xmlns="d9ca4fcc-2e5f-428b-b454-96faf8a88e65">Templates</DocTypeSC>
    <AdditionalInfoSC xmlns="d9ca4fcc-2e5f-428b-b454-96faf8a88e65">Powerpoint</AdditionalInfoSC>
    <Function xmlns="d9ca4fcc-2e5f-428b-b454-96faf8a88e65" xsi:nil="true"/>
    <Topic xmlns="d9ca4fcc-2e5f-428b-b454-96faf8a88e65">I am in fulfilling work</Topic>
  </documentManagement>
</p:properties>
</file>

<file path=customXml/itemProps1.xml><?xml version="1.0" encoding="utf-8"?>
<ds:datastoreItem xmlns:ds="http://schemas.openxmlformats.org/officeDocument/2006/customXml" ds:itemID="{F4DC5E1B-27E9-4AEA-956C-69CBF431C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ca4fcc-2e5f-428b-b454-96faf8a88e65"/>
    <ds:schemaRef ds:uri="22293e1b-0ad1-4207-b31d-f2cc3ce63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DA301A-61BA-4256-A08E-D617E5742D76}">
  <ds:schemaRefs>
    <ds:schemaRef ds:uri="http://schemas.microsoft.com/sharepoint/v3/contenttype/forms"/>
  </ds:schemaRefs>
</ds:datastoreItem>
</file>

<file path=customXml/itemProps3.xml><?xml version="1.0" encoding="utf-8"?>
<ds:datastoreItem xmlns:ds="http://schemas.openxmlformats.org/officeDocument/2006/customXml" ds:itemID="{8830A661-9130-4AD4-8F74-15F98DC28653}">
  <ds:schemaRefs>
    <ds:schemaRef ds:uri="d9ca4fcc-2e5f-428b-b454-96faf8a88e65"/>
    <ds:schemaRef ds:uri="http://purl.org/dc/elements/1.1/"/>
    <ds:schemaRef ds:uri="http://schemas.microsoft.com/office/2006/documentManagement/types"/>
    <ds:schemaRef ds:uri="http://purl.org/dc/terms/"/>
    <ds:schemaRef ds:uri="22293e1b-0ad1-4207-b31d-f2cc3ce63a90"/>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1013</TotalTime>
  <Words>2379</Words>
  <Application>Microsoft Office PowerPoint</Application>
  <PresentationFormat>On-screen Show (16:9)</PresentationFormat>
  <Paragraphs>245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Richards</dc:creator>
  <cp:lastModifiedBy>Catherine Bailey</cp:lastModifiedBy>
  <cp:revision>39</cp:revision>
  <cp:lastPrinted>2017-12-11T10:04:10Z</cp:lastPrinted>
  <dcterms:modified xsi:type="dcterms:W3CDTF">2018-06-06T13:00:54Z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0x010100752C5958A8D5634789BF608FDBE3DDDA</vt:lpwstr>
  </property>
  <property fmtid="{D5CDD505-2E9C-101B-9397-08002B2CF9AE}" pid="3" name="Order">
    <vt:r8>100</vt:r8>
  </property>
  <property fmtid="{D5CDD505-2E9C-101B-9397-08002B2CF9AE}" pid="4" name="DocType">
    <vt:lpwstr>Templates</vt:lpwstr>
  </property>
  <property fmtid="{D5CDD505-2E9C-101B-9397-08002B2CF9AE}" pid="5" name="AdditionalInfo">
    <vt:lpwstr>Powerpoint</vt:lpwstr>
  </property>
</Properties>
</file>