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0"/>
  </p:notesMasterIdLst>
  <p:sldIdLst>
    <p:sldId id="285" r:id="rId5"/>
    <p:sldId id="336" r:id="rId6"/>
    <p:sldId id="321" r:id="rId7"/>
    <p:sldId id="324" r:id="rId8"/>
    <p:sldId id="343" r:id="rId9"/>
    <p:sldId id="344" r:id="rId10"/>
    <p:sldId id="474" r:id="rId11"/>
    <p:sldId id="335" r:id="rId12"/>
    <p:sldId id="485" r:id="rId13"/>
    <p:sldId id="310" r:id="rId14"/>
    <p:sldId id="490" r:id="rId15"/>
    <p:sldId id="305" r:id="rId16"/>
    <p:sldId id="484" r:id="rId17"/>
    <p:sldId id="487" r:id="rId18"/>
    <p:sldId id="309" r:id="rId19"/>
  </p:sldIdLst>
  <p:sldSz cx="9144000" cy="5143500" type="screen16x9"/>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7" userDrawn="1">
          <p15:clr>
            <a:srgbClr val="A4A3A4"/>
          </p15:clr>
        </p15:guide>
        <p15:guide id="2" pos="5579" userDrawn="1">
          <p15:clr>
            <a:srgbClr val="A4A3A4"/>
          </p15:clr>
        </p15:guide>
        <p15:guide id="3" pos="567" userDrawn="1">
          <p15:clr>
            <a:srgbClr val="A4A3A4"/>
          </p15:clr>
        </p15:guide>
        <p15:guide id="4" orient="horz" pos="599" userDrawn="1">
          <p15:clr>
            <a:srgbClr val="A4A3A4"/>
          </p15:clr>
        </p15:guide>
        <p15:guide id="5" orient="horz" pos="3049" userDrawn="1">
          <p15:clr>
            <a:srgbClr val="A4A3A4"/>
          </p15:clr>
        </p15:guide>
        <p15:guide id="6" pos="5443" userDrawn="1">
          <p15:clr>
            <a:srgbClr val="A4A3A4"/>
          </p15:clr>
        </p15:guide>
        <p15:guide id="7" orient="horz" pos="395" userDrawn="1">
          <p15:clr>
            <a:srgbClr val="A4A3A4"/>
          </p15:clr>
        </p15:guide>
        <p15:guide id="8" orient="horz" pos="3132" userDrawn="1">
          <p15:clr>
            <a:srgbClr val="A4A3A4"/>
          </p15:clr>
        </p15:guide>
        <p15:guide id="9" pos="242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n Jones" initials="DJ" lastIdx="3" clrIdx="0">
    <p:extLst>
      <p:ext uri="{19B8F6BF-5375-455C-9EA6-DF929625EA0E}">
        <p15:presenceInfo xmlns:p15="http://schemas.microsoft.com/office/powerpoint/2012/main" userId="S-1-5-21-2625748428-2002513914-2700260655-2125" providerId="AD"/>
      </p:ext>
    </p:extLst>
  </p:cmAuthor>
  <p:cmAuthor id="2" name="Millie Brown" initials="MB" lastIdx="1" clrIdx="1">
    <p:extLst>
      <p:ext uri="{19B8F6BF-5375-455C-9EA6-DF929625EA0E}">
        <p15:presenceInfo xmlns:p15="http://schemas.microsoft.com/office/powerpoint/2012/main" userId="S::millie.brown@ageing-better.org.uk::accc2a00-2da9-4993-9ba9-40180a46d69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62666"/>
    <a:srgbClr val="EA5167"/>
    <a:srgbClr val="6EC5D3"/>
    <a:srgbClr val="FFFFFF"/>
    <a:srgbClr val="4A4A49"/>
    <a:srgbClr val="EEEA80"/>
    <a:srgbClr val="6FC667"/>
    <a:srgbClr val="EA510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78D324C-2DBA-4B09-978D-3BE08CED9432}" v="25" dt="2019-11-13T15:29:09.21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053" autoAdjust="0"/>
    <p:restoredTop sz="71522" autoAdjust="0"/>
  </p:normalViewPr>
  <p:slideViewPr>
    <p:cSldViewPr snapToGrid="0" snapToObjects="1">
      <p:cViewPr varScale="1">
        <p:scale>
          <a:sx n="56" d="100"/>
          <a:sy n="56" d="100"/>
        </p:scale>
        <p:origin x="368" y="40"/>
      </p:cViewPr>
      <p:guideLst>
        <p:guide orient="horz" pos="327"/>
        <p:guide pos="5579"/>
        <p:guide pos="567"/>
        <p:guide orient="horz" pos="599"/>
        <p:guide orient="horz" pos="3049"/>
        <p:guide pos="5443"/>
        <p:guide orient="horz" pos="395"/>
        <p:guide orient="horz" pos="3132"/>
        <p:guide pos="2426"/>
      </p:guideLst>
    </p:cSldViewPr>
  </p:slideViewPr>
  <p:notesTextViewPr>
    <p:cViewPr>
      <p:scale>
        <a:sx n="100" d="100"/>
        <a:sy n="100" d="100"/>
      </p:scale>
      <p:origin x="0" y="-208"/>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llie Brown" userId="accc2a00-2da9-4993-9ba9-40180a46d694" providerId="ADAL" clId="{6122086F-A026-4BC7-B97B-72F1FE2C20B0}"/>
    <pc:docChg chg="delSld modSld">
      <pc:chgData name="Millie Brown" userId="accc2a00-2da9-4993-9ba9-40180a46d694" providerId="ADAL" clId="{6122086F-A026-4BC7-B97B-72F1FE2C20B0}" dt="2019-11-07T14:26:31.352" v="2" actId="2696"/>
      <pc:docMkLst>
        <pc:docMk/>
      </pc:docMkLst>
      <pc:sldChg chg="modNotesTx">
        <pc:chgData name="Millie Brown" userId="accc2a00-2da9-4993-9ba9-40180a46d694" providerId="ADAL" clId="{6122086F-A026-4BC7-B97B-72F1FE2C20B0}" dt="2019-11-07T14:26:28.348" v="1" actId="20577"/>
        <pc:sldMkLst>
          <pc:docMk/>
          <pc:sldMk cId="4068404156" sldId="343"/>
        </pc:sldMkLst>
      </pc:sldChg>
    </pc:docChg>
  </pc:docChgLst>
  <pc:docChgLst>
    <pc:chgData name="Millie Brown" userId="accc2a00-2da9-4993-9ba9-40180a46d694" providerId="ADAL" clId="{E78D324C-2DBA-4B09-978D-3BE08CED9432}"/>
    <pc:docChg chg="undo custSel addSld delSld modSld sldOrd">
      <pc:chgData name="Millie Brown" userId="accc2a00-2da9-4993-9ba9-40180a46d694" providerId="ADAL" clId="{E78D324C-2DBA-4B09-978D-3BE08CED9432}" dt="2019-11-13T15:41:54.159" v="3265" actId="20577"/>
      <pc:docMkLst>
        <pc:docMk/>
      </pc:docMkLst>
      <pc:sldChg chg="modSp modNotesTx">
        <pc:chgData name="Millie Brown" userId="accc2a00-2da9-4993-9ba9-40180a46d694" providerId="ADAL" clId="{E78D324C-2DBA-4B09-978D-3BE08CED9432}" dt="2019-11-13T15:11:38.852" v="1388" actId="20577"/>
        <pc:sldMkLst>
          <pc:docMk/>
          <pc:sldMk cId="1282996975" sldId="285"/>
        </pc:sldMkLst>
        <pc:spChg chg="mod">
          <ac:chgData name="Millie Brown" userId="accc2a00-2da9-4993-9ba9-40180a46d694" providerId="ADAL" clId="{E78D324C-2DBA-4B09-978D-3BE08CED9432}" dt="2019-11-13T14:51:26.885" v="1084" actId="6549"/>
          <ac:spMkLst>
            <pc:docMk/>
            <pc:sldMk cId="1282996975" sldId="285"/>
            <ac:spMk id="2" creationId="{00000000-0000-0000-0000-000000000000}"/>
          </ac:spMkLst>
        </pc:spChg>
      </pc:sldChg>
      <pc:sldChg chg="modNotesTx">
        <pc:chgData name="Millie Brown" userId="accc2a00-2da9-4993-9ba9-40180a46d694" providerId="ADAL" clId="{E78D324C-2DBA-4B09-978D-3BE08CED9432}" dt="2019-11-13T14:57:00.461" v="1289" actId="6549"/>
        <pc:sldMkLst>
          <pc:docMk/>
          <pc:sldMk cId="1022874618" sldId="305"/>
        </pc:sldMkLst>
      </pc:sldChg>
      <pc:sldChg chg="modNotesTx">
        <pc:chgData name="Millie Brown" userId="accc2a00-2da9-4993-9ba9-40180a46d694" providerId="ADAL" clId="{E78D324C-2DBA-4B09-978D-3BE08CED9432}" dt="2019-11-13T15:22:20.452" v="2492" actId="20577"/>
        <pc:sldMkLst>
          <pc:docMk/>
          <pc:sldMk cId="2265321882" sldId="321"/>
        </pc:sldMkLst>
      </pc:sldChg>
      <pc:sldChg chg="modNotesTx">
        <pc:chgData name="Millie Brown" userId="accc2a00-2da9-4993-9ba9-40180a46d694" providerId="ADAL" clId="{E78D324C-2DBA-4B09-978D-3BE08CED9432}" dt="2019-11-13T15:00:42.731" v="1293" actId="20577"/>
        <pc:sldMkLst>
          <pc:docMk/>
          <pc:sldMk cId="2353355451" sldId="324"/>
        </pc:sldMkLst>
      </pc:sldChg>
      <pc:sldChg chg="modSp del ord modNotesTx">
        <pc:chgData name="Millie Brown" userId="accc2a00-2da9-4993-9ba9-40180a46d694" providerId="ADAL" clId="{E78D324C-2DBA-4B09-978D-3BE08CED9432}" dt="2019-11-13T15:31:13.233" v="2831" actId="6549"/>
        <pc:sldMkLst>
          <pc:docMk/>
          <pc:sldMk cId="800890595" sldId="335"/>
        </pc:sldMkLst>
        <pc:spChg chg="mod">
          <ac:chgData name="Millie Brown" userId="accc2a00-2da9-4993-9ba9-40180a46d694" providerId="ADAL" clId="{E78D324C-2DBA-4B09-978D-3BE08CED9432}" dt="2019-11-13T14:52:41.220" v="1096" actId="20577"/>
          <ac:spMkLst>
            <pc:docMk/>
            <pc:sldMk cId="800890595" sldId="335"/>
            <ac:spMk id="2" creationId="{00000000-0000-0000-0000-000000000000}"/>
          </ac:spMkLst>
        </pc:spChg>
      </pc:sldChg>
      <pc:sldChg chg="modSp add del modNotesTx">
        <pc:chgData name="Millie Brown" userId="accc2a00-2da9-4993-9ba9-40180a46d694" providerId="ADAL" clId="{E78D324C-2DBA-4B09-978D-3BE08CED9432}" dt="2019-11-13T15:13:22.005" v="1446" actId="1076"/>
        <pc:sldMkLst>
          <pc:docMk/>
          <pc:sldMk cId="2434445175" sldId="336"/>
        </pc:sldMkLst>
        <pc:spChg chg="mod">
          <ac:chgData name="Millie Brown" userId="accc2a00-2da9-4993-9ba9-40180a46d694" providerId="ADAL" clId="{E78D324C-2DBA-4B09-978D-3BE08CED9432}" dt="2019-11-13T15:13:22.005" v="1446" actId="1076"/>
          <ac:spMkLst>
            <pc:docMk/>
            <pc:sldMk cId="2434445175" sldId="336"/>
            <ac:spMk id="8" creationId="{616AF8AD-FBD5-4FB0-83D3-1FA37013AC7A}"/>
          </ac:spMkLst>
        </pc:spChg>
      </pc:sldChg>
      <pc:sldChg chg="modNotesTx">
        <pc:chgData name="Millie Brown" userId="accc2a00-2da9-4993-9ba9-40180a46d694" providerId="ADAL" clId="{E78D324C-2DBA-4B09-978D-3BE08CED9432}" dt="2019-11-13T15:21:04.332" v="2487" actId="20577"/>
        <pc:sldMkLst>
          <pc:docMk/>
          <pc:sldMk cId="4068404156" sldId="343"/>
        </pc:sldMkLst>
      </pc:sldChg>
      <pc:sldChg chg="ord">
        <pc:chgData name="Millie Brown" userId="accc2a00-2da9-4993-9ba9-40180a46d694" providerId="ADAL" clId="{E78D324C-2DBA-4B09-978D-3BE08CED9432}" dt="2019-11-13T15:01:00.780" v="1295"/>
        <pc:sldMkLst>
          <pc:docMk/>
          <pc:sldMk cId="1241627167" sldId="474"/>
        </pc:sldMkLst>
      </pc:sldChg>
      <pc:sldChg chg="ord modNotesTx">
        <pc:chgData name="Millie Brown" userId="accc2a00-2da9-4993-9ba9-40180a46d694" providerId="ADAL" clId="{E78D324C-2DBA-4B09-978D-3BE08CED9432}" dt="2019-11-13T15:41:54.159" v="3265" actId="20577"/>
        <pc:sldMkLst>
          <pc:docMk/>
          <pc:sldMk cId="3888389167" sldId="484"/>
        </pc:sldMkLst>
      </pc:sldChg>
      <pc:sldChg chg="addSp delSp modSp modNotesTx">
        <pc:chgData name="Millie Brown" userId="accc2a00-2da9-4993-9ba9-40180a46d694" providerId="ADAL" clId="{E78D324C-2DBA-4B09-978D-3BE08CED9432}" dt="2019-11-11T14:26:52.135" v="990" actId="20577"/>
        <pc:sldMkLst>
          <pc:docMk/>
          <pc:sldMk cId="978888060" sldId="487"/>
        </pc:sldMkLst>
        <pc:spChg chg="mod">
          <ac:chgData name="Millie Brown" userId="accc2a00-2da9-4993-9ba9-40180a46d694" providerId="ADAL" clId="{E78D324C-2DBA-4B09-978D-3BE08CED9432}" dt="2019-11-11T14:26:30.345" v="986" actId="1076"/>
          <ac:spMkLst>
            <pc:docMk/>
            <pc:sldMk cId="978888060" sldId="487"/>
            <ac:spMk id="2" creationId="{AAB1439D-5EC7-4587-9430-AECC02CE379F}"/>
          </ac:spMkLst>
        </pc:spChg>
        <pc:spChg chg="add mod">
          <ac:chgData name="Millie Brown" userId="accc2a00-2da9-4993-9ba9-40180a46d694" providerId="ADAL" clId="{E78D324C-2DBA-4B09-978D-3BE08CED9432}" dt="2019-11-11T14:26:19.792" v="984" actId="1076"/>
          <ac:spMkLst>
            <pc:docMk/>
            <pc:sldMk cId="978888060" sldId="487"/>
            <ac:spMk id="3" creationId="{5BDD0DBD-AC9B-4BDF-AA6A-B7CCBC489104}"/>
          </ac:spMkLst>
        </pc:spChg>
        <pc:spChg chg="add mod">
          <ac:chgData name="Millie Brown" userId="accc2a00-2da9-4993-9ba9-40180a46d694" providerId="ADAL" clId="{E78D324C-2DBA-4B09-978D-3BE08CED9432}" dt="2019-11-11T14:26:23.680" v="985" actId="1076"/>
          <ac:spMkLst>
            <pc:docMk/>
            <pc:sldMk cId="978888060" sldId="487"/>
            <ac:spMk id="4" creationId="{85C732ED-EA75-4308-81FC-84900285CFBA}"/>
          </ac:spMkLst>
        </pc:spChg>
        <pc:spChg chg="add del mod">
          <ac:chgData name="Millie Brown" userId="accc2a00-2da9-4993-9ba9-40180a46d694" providerId="ADAL" clId="{E78D324C-2DBA-4B09-978D-3BE08CED9432}" dt="2019-11-11T14:22:49.793" v="958" actId="478"/>
          <ac:spMkLst>
            <pc:docMk/>
            <pc:sldMk cId="978888060" sldId="487"/>
            <ac:spMk id="5" creationId="{7484E742-266C-4C32-AF79-E09F4564B6CF}"/>
          </ac:spMkLst>
        </pc:spChg>
        <pc:spChg chg="add del">
          <ac:chgData name="Millie Brown" userId="accc2a00-2da9-4993-9ba9-40180a46d694" providerId="ADAL" clId="{E78D324C-2DBA-4B09-978D-3BE08CED9432}" dt="2019-11-11T14:16:22.504" v="957" actId="478"/>
          <ac:spMkLst>
            <pc:docMk/>
            <pc:sldMk cId="978888060" sldId="487"/>
            <ac:spMk id="6" creationId="{E8441E9B-E1EA-4F68-8C7E-AB36E3C30EFB}"/>
          </ac:spMkLst>
        </pc:spChg>
        <pc:spChg chg="add del mod">
          <ac:chgData name="Millie Brown" userId="accc2a00-2da9-4993-9ba9-40180a46d694" providerId="ADAL" clId="{E78D324C-2DBA-4B09-978D-3BE08CED9432}" dt="2019-11-11T14:24:28.332" v="977"/>
          <ac:spMkLst>
            <pc:docMk/>
            <pc:sldMk cId="978888060" sldId="487"/>
            <ac:spMk id="9" creationId="{C374F5D4-2D8A-427C-8129-D2B9CFE698B0}"/>
          </ac:spMkLst>
        </pc:spChg>
        <pc:spChg chg="add mod">
          <ac:chgData name="Millie Brown" userId="accc2a00-2da9-4993-9ba9-40180a46d694" providerId="ADAL" clId="{E78D324C-2DBA-4B09-978D-3BE08CED9432}" dt="2019-11-11T14:26:52.135" v="990" actId="20577"/>
          <ac:spMkLst>
            <pc:docMk/>
            <pc:sldMk cId="978888060" sldId="487"/>
            <ac:spMk id="10" creationId="{356625EE-7F05-49A5-A214-504E1EBD6705}"/>
          </ac:spMkLst>
        </pc:spChg>
        <pc:picChg chg="add mod">
          <ac:chgData name="Millie Brown" userId="accc2a00-2da9-4993-9ba9-40180a46d694" providerId="ADAL" clId="{E78D324C-2DBA-4B09-978D-3BE08CED9432}" dt="2019-11-11T14:23:48.906" v="970" actId="1076"/>
          <ac:picMkLst>
            <pc:docMk/>
            <pc:sldMk cId="978888060" sldId="487"/>
            <ac:picMk id="8" creationId="{4B89E23A-3972-4C71-AD60-B36BA294295F}"/>
          </ac:picMkLst>
        </pc:picChg>
      </pc:sldChg>
      <pc:sldChg chg="ord">
        <pc:chgData name="Millie Brown" userId="accc2a00-2da9-4993-9ba9-40180a46d694" providerId="ADAL" clId="{E78D324C-2DBA-4B09-978D-3BE08CED9432}" dt="2019-11-13T14:57:49.557" v="1290"/>
        <pc:sldMkLst>
          <pc:docMk/>
          <pc:sldMk cId="4240383458" sldId="490"/>
        </pc:sldMkLst>
      </pc:sldChg>
    </pc:docChg>
  </pc:docChgLst>
</pc:chgInfo>
</file>

<file path=ppt/charts/_rels/chart1.xml.rels><?xml version="1.0" encoding="UTF-8" standalone="yes"?>
<Relationships xmlns="http://schemas.openxmlformats.org/package/2006/relationships"><Relationship Id="rId1" Type="http://schemas.openxmlformats.org/officeDocument/2006/relationships/oleObject" Target="file:///C:\Users\jess.kuehne\Downloads\ukpppsumpop16%20(1).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'[ukpppsumpop16 (1).xls]Sheet1'!$G$26</c:f>
              <c:strCache>
                <c:ptCount val="1"/>
                <c:pt idx="0">
                  <c:v>0-19</c:v>
                </c:pt>
              </c:strCache>
            </c:strRef>
          </c:tx>
          <c:spPr>
            <a:solidFill>
              <a:srgbClr val="CEE6DA"/>
            </a:solidFill>
            <a:ln>
              <a:noFill/>
            </a:ln>
            <a:effectLst/>
          </c:spPr>
          <c:invertIfNegative val="0"/>
          <c:dLbls>
            <c:dLbl>
              <c:idx val="0"/>
              <c:tx>
                <c:rich>
                  <a:bodyPr/>
                  <a:lstStyle/>
                  <a:p>
                    <a:r>
                      <a:rPr lang="en-US"/>
                      <a:t>4%</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C81-4AF9-A984-B1DA8DACCE2A}"/>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462666"/>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'[ukpppsumpop16 (1).xls]Sheet1'!$H$25</c:f>
              <c:strCache>
                <c:ptCount val="1"/>
                <c:pt idx="0">
                  <c:v>2017-2032</c:v>
                </c:pt>
              </c:strCache>
            </c:strRef>
          </c:cat>
          <c:val>
            <c:numRef>
              <c:f>'[ukpppsumpop16 (1).xls]Sheet1'!$H$26</c:f>
              <c:numCache>
                <c:formatCode>0</c:formatCode>
                <c:ptCount val="1"/>
                <c:pt idx="0">
                  <c:v>3.7161773162851781</c:v>
                </c:pt>
              </c:numCache>
            </c:numRef>
          </c:val>
          <c:extLst>
            <c:ext xmlns:c16="http://schemas.microsoft.com/office/drawing/2014/chart" uri="{C3380CC4-5D6E-409C-BE32-E72D297353CC}">
              <c16:uniqueId val="{00000001-4C81-4AF9-A984-B1DA8DACCE2A}"/>
            </c:ext>
          </c:extLst>
        </c:ser>
        <c:ser>
          <c:idx val="1"/>
          <c:order val="1"/>
          <c:tx>
            <c:strRef>
              <c:f>'[ukpppsumpop16 (1).xls]Sheet1'!$G$27</c:f>
              <c:strCache>
                <c:ptCount val="1"/>
                <c:pt idx="0">
                  <c:v>20-34</c:v>
                </c:pt>
              </c:strCache>
            </c:strRef>
          </c:tx>
          <c:spPr>
            <a:solidFill>
              <a:srgbClr val="4A4A49"/>
            </a:solidFill>
            <a:ln>
              <a:noFill/>
            </a:ln>
            <a:effectLst/>
          </c:spPr>
          <c:invertIfNegative val="0"/>
          <c:dLbls>
            <c:dLbl>
              <c:idx val="0"/>
              <c:tx>
                <c:rich>
                  <a:bodyPr/>
                  <a:lstStyle/>
                  <a:p>
                    <a:r>
                      <a:rPr lang="en-US"/>
                      <a:t>-4%</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C81-4AF9-A984-B1DA8DACCE2A}"/>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462666"/>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'[ukpppsumpop16 (1).xls]Sheet1'!$H$25</c:f>
              <c:strCache>
                <c:ptCount val="1"/>
                <c:pt idx="0">
                  <c:v>2017-2032</c:v>
                </c:pt>
              </c:strCache>
            </c:strRef>
          </c:cat>
          <c:val>
            <c:numRef>
              <c:f>'[ukpppsumpop16 (1).xls]Sheet1'!$H$27</c:f>
              <c:numCache>
                <c:formatCode>0</c:formatCode>
                <c:ptCount val="1"/>
                <c:pt idx="0">
                  <c:v>-3.8601715614969181</c:v>
                </c:pt>
              </c:numCache>
            </c:numRef>
          </c:val>
          <c:extLst>
            <c:ext xmlns:c16="http://schemas.microsoft.com/office/drawing/2014/chart" uri="{C3380CC4-5D6E-409C-BE32-E72D297353CC}">
              <c16:uniqueId val="{00000003-4C81-4AF9-A984-B1DA8DACCE2A}"/>
            </c:ext>
          </c:extLst>
        </c:ser>
        <c:ser>
          <c:idx val="2"/>
          <c:order val="2"/>
          <c:tx>
            <c:strRef>
              <c:f>'[ukpppsumpop16 (1).xls]Sheet1'!$G$28</c:f>
              <c:strCache>
                <c:ptCount val="1"/>
                <c:pt idx="0">
                  <c:v>35-49</c:v>
                </c:pt>
              </c:strCache>
            </c:strRef>
          </c:tx>
          <c:spPr>
            <a:solidFill>
              <a:srgbClr val="EEEA80"/>
            </a:solidFill>
            <a:ln>
              <a:noFill/>
            </a:ln>
            <a:effectLst/>
          </c:spPr>
          <c:invertIfNegative val="0"/>
          <c:dLbls>
            <c:dLbl>
              <c:idx val="0"/>
              <c:tx>
                <c:rich>
                  <a:bodyPr/>
                  <a:lstStyle/>
                  <a:p>
                    <a:r>
                      <a:rPr lang="en-US"/>
                      <a:t>4%</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C81-4AF9-A984-B1DA8DACCE2A}"/>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462666"/>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'[ukpppsumpop16 (1).xls]Sheet1'!$H$25</c:f>
              <c:strCache>
                <c:ptCount val="1"/>
                <c:pt idx="0">
                  <c:v>2017-2032</c:v>
                </c:pt>
              </c:strCache>
            </c:strRef>
          </c:cat>
          <c:val>
            <c:numRef>
              <c:f>'[ukpppsumpop16 (1).xls]Sheet1'!$H$28</c:f>
              <c:numCache>
                <c:formatCode>0</c:formatCode>
                <c:ptCount val="1"/>
                <c:pt idx="0">
                  <c:v>4.192989863949097</c:v>
                </c:pt>
              </c:numCache>
            </c:numRef>
          </c:val>
          <c:extLst>
            <c:ext xmlns:c16="http://schemas.microsoft.com/office/drawing/2014/chart" uri="{C3380CC4-5D6E-409C-BE32-E72D297353CC}">
              <c16:uniqueId val="{00000005-4C81-4AF9-A984-B1DA8DACCE2A}"/>
            </c:ext>
          </c:extLst>
        </c:ser>
        <c:ser>
          <c:idx val="3"/>
          <c:order val="3"/>
          <c:tx>
            <c:strRef>
              <c:f>'[ukpppsumpop16 (1).xls]Sheet1'!$G$29</c:f>
              <c:strCache>
                <c:ptCount val="1"/>
                <c:pt idx="0">
                  <c:v>50-64</c:v>
                </c:pt>
              </c:strCache>
            </c:strRef>
          </c:tx>
          <c:spPr>
            <a:solidFill>
              <a:srgbClr val="6FC6C9"/>
            </a:solidFill>
            <a:ln>
              <a:noFill/>
            </a:ln>
            <a:effectLst/>
          </c:spPr>
          <c:invertIfNegative val="0"/>
          <c:dLbls>
            <c:dLbl>
              <c:idx val="0"/>
              <c:tx>
                <c:rich>
                  <a:bodyPr/>
                  <a:lstStyle/>
                  <a:p>
                    <a:r>
                      <a:rPr lang="en-US"/>
                      <a:t>2%</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C81-4AF9-A984-B1DA8DACCE2A}"/>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462666"/>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'[ukpppsumpop16 (1).xls]Sheet1'!$H$25</c:f>
              <c:strCache>
                <c:ptCount val="1"/>
                <c:pt idx="0">
                  <c:v>2017-2032</c:v>
                </c:pt>
              </c:strCache>
            </c:strRef>
          </c:cat>
          <c:val>
            <c:numRef>
              <c:f>'[ukpppsumpop16 (1).xls]Sheet1'!$H$29</c:f>
              <c:numCache>
                <c:formatCode>0</c:formatCode>
                <c:ptCount val="1"/>
                <c:pt idx="0">
                  <c:v>1.545687540596993</c:v>
                </c:pt>
              </c:numCache>
            </c:numRef>
          </c:val>
          <c:extLst>
            <c:ext xmlns:c16="http://schemas.microsoft.com/office/drawing/2014/chart" uri="{C3380CC4-5D6E-409C-BE32-E72D297353CC}">
              <c16:uniqueId val="{00000007-4C81-4AF9-A984-B1DA8DACCE2A}"/>
            </c:ext>
          </c:extLst>
        </c:ser>
        <c:ser>
          <c:idx val="4"/>
          <c:order val="4"/>
          <c:tx>
            <c:strRef>
              <c:f>'[ukpppsumpop16 (1).xls]Sheet1'!$G$30</c:f>
              <c:strCache>
                <c:ptCount val="1"/>
                <c:pt idx="0">
                  <c:v>65-79</c:v>
                </c:pt>
              </c:strCache>
            </c:strRef>
          </c:tx>
          <c:spPr>
            <a:solidFill>
              <a:srgbClr val="EA5167"/>
            </a:solidFill>
            <a:ln>
              <a:noFill/>
            </a:ln>
            <a:effectLst/>
          </c:spPr>
          <c:invertIfNegative val="0"/>
          <c:dLbls>
            <c:dLbl>
              <c:idx val="0"/>
              <c:tx>
                <c:rich>
                  <a:bodyPr/>
                  <a:lstStyle/>
                  <a:p>
                    <a:r>
                      <a:rPr lang="en-US"/>
                      <a:t>26%</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C81-4AF9-A984-B1DA8DACCE2A}"/>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462666"/>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'[ukpppsumpop16 (1).xls]Sheet1'!$H$25</c:f>
              <c:strCache>
                <c:ptCount val="1"/>
                <c:pt idx="0">
                  <c:v>2017-2032</c:v>
                </c:pt>
              </c:strCache>
            </c:strRef>
          </c:cat>
          <c:val>
            <c:numRef>
              <c:f>'[ukpppsumpop16 (1).xls]Sheet1'!$H$30</c:f>
              <c:numCache>
                <c:formatCode>0</c:formatCode>
                <c:ptCount val="1"/>
                <c:pt idx="0">
                  <c:v>25.696198039807001</c:v>
                </c:pt>
              </c:numCache>
            </c:numRef>
          </c:val>
          <c:extLst>
            <c:ext xmlns:c16="http://schemas.microsoft.com/office/drawing/2014/chart" uri="{C3380CC4-5D6E-409C-BE32-E72D297353CC}">
              <c16:uniqueId val="{00000009-4C81-4AF9-A984-B1DA8DACCE2A}"/>
            </c:ext>
          </c:extLst>
        </c:ser>
        <c:ser>
          <c:idx val="5"/>
          <c:order val="5"/>
          <c:tx>
            <c:strRef>
              <c:f>'[ukpppsumpop16 (1).xls]Sheet1'!$G$31</c:f>
              <c:strCache>
                <c:ptCount val="1"/>
                <c:pt idx="0">
                  <c:v>80+</c:v>
                </c:pt>
              </c:strCache>
            </c:strRef>
          </c:tx>
          <c:spPr>
            <a:solidFill>
              <a:srgbClr val="462666"/>
            </a:solidFill>
            <a:ln>
              <a:noFill/>
            </a:ln>
            <a:effectLst/>
          </c:spPr>
          <c:invertIfNegative val="0"/>
          <c:dLbls>
            <c:dLbl>
              <c:idx val="0"/>
              <c:tx>
                <c:rich>
                  <a:bodyPr/>
                  <a:lstStyle/>
                  <a:p>
                    <a:r>
                      <a:rPr lang="en-US"/>
                      <a:t>55%</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4C81-4AF9-A984-B1DA8DACCE2A}"/>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462666"/>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'[ukpppsumpop16 (1).xls]Sheet1'!$H$25</c:f>
              <c:strCache>
                <c:ptCount val="1"/>
                <c:pt idx="0">
                  <c:v>2017-2032</c:v>
                </c:pt>
              </c:strCache>
            </c:strRef>
          </c:cat>
          <c:val>
            <c:numRef>
              <c:f>'[ukpppsumpop16 (1).xls]Sheet1'!$H$31</c:f>
              <c:numCache>
                <c:formatCode>0</c:formatCode>
                <c:ptCount val="1"/>
                <c:pt idx="0">
                  <c:v>55.1088386480575</c:v>
                </c:pt>
              </c:numCache>
            </c:numRef>
          </c:val>
          <c:extLst>
            <c:ext xmlns:c16="http://schemas.microsoft.com/office/drawing/2014/chart" uri="{C3380CC4-5D6E-409C-BE32-E72D297353CC}">
              <c16:uniqueId val="{0000000B-4C81-4AF9-A984-B1DA8DACCE2A}"/>
            </c:ext>
          </c:extLst>
        </c:ser>
        <c:dLbls>
          <c:dLblPos val="outEnd"/>
          <c:showLegendKey val="0"/>
          <c:showVal val="1"/>
          <c:showCatName val="0"/>
          <c:showSerName val="0"/>
          <c:showPercent val="0"/>
          <c:showBubbleSize val="0"/>
        </c:dLbls>
        <c:gapWidth val="219"/>
        <c:overlap val="-27"/>
        <c:axId val="2144926104"/>
        <c:axId val="-2122350712"/>
      </c:barChart>
      <c:catAx>
        <c:axId val="2144926104"/>
        <c:scaling>
          <c:orientation val="minMax"/>
        </c:scaling>
        <c:delete val="1"/>
        <c:axPos val="b"/>
        <c:title>
          <c:tx>
            <c:rich>
              <a:bodyPr rot="0" spcFirstLastPara="1" vertOverflow="ellipsis" vert="horz" wrap="square" anchor="ctr" anchorCtr="1"/>
              <a:lstStyle/>
              <a:p>
                <a:pPr>
                  <a:defRPr sz="1000" b="0" i="0" u="none" strike="noStrike" kern="1200" baseline="0">
                    <a:solidFill>
                      <a:srgbClr val="462666"/>
                    </a:solidFill>
                    <a:latin typeface="+mn-lt"/>
                    <a:ea typeface="+mn-ea"/>
                    <a:cs typeface="+mn-cs"/>
                  </a:defRPr>
                </a:pPr>
                <a:r>
                  <a:rPr lang="en-GB" sz="1600">
                    <a:solidFill>
                      <a:srgbClr val="462666"/>
                    </a:solidFill>
                  </a:rPr>
                  <a:t>Age</a:t>
                </a:r>
              </a:p>
            </c:rich>
          </c:tx>
          <c:overlay val="0"/>
          <c:spPr>
            <a:noFill/>
            <a:ln>
              <a:noFill/>
            </a:ln>
            <a:effectLst/>
          </c:spPr>
        </c:title>
        <c:numFmt formatCode="General" sourceLinked="1"/>
        <c:majorTickMark val="out"/>
        <c:minorTickMark val="none"/>
        <c:tickLblPos val="nextTo"/>
        <c:crossAx val="-2122350712"/>
        <c:crosses val="autoZero"/>
        <c:auto val="1"/>
        <c:lblAlgn val="ctr"/>
        <c:lblOffset val="100"/>
        <c:noMultiLvlLbl val="0"/>
      </c:catAx>
      <c:valAx>
        <c:axId val="-2122350712"/>
        <c:scaling>
          <c:orientation val="minMax"/>
        </c:scaling>
        <c:delete val="0"/>
        <c:axPos val="l"/>
        <c:majorGridlines>
          <c:spPr>
            <a:ln w="165100" cap="flat" cmpd="sng" algn="ctr">
              <a:solidFill>
                <a:schemeClr val="accent1">
                  <a:lumMod val="20000"/>
                  <a:lumOff val="80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GB" sz="1600">
                    <a:solidFill>
                      <a:schemeClr val="tx1"/>
                    </a:solidFill>
                  </a:rPr>
                  <a:t>Percentage change</a:t>
                </a:r>
              </a:p>
            </c:rich>
          </c:tx>
          <c:overlay val="0"/>
          <c:spPr>
            <a:noFill/>
            <a:ln>
              <a:noFill/>
            </a:ln>
            <a:effectLst/>
          </c:sp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rgbClr val="462666"/>
                </a:solidFill>
                <a:latin typeface="+mn-lt"/>
                <a:ea typeface="+mn-ea"/>
                <a:cs typeface="+mn-cs"/>
              </a:defRPr>
            </a:pPr>
            <a:endParaRPr lang="en-US"/>
          </a:p>
        </c:txPr>
        <c:crossAx val="2144926104"/>
        <c:crosses val="autoZero"/>
        <c:crossBetween val="between"/>
      </c:valAx>
      <c:spPr>
        <a:noFill/>
        <a:ln>
          <a:noFill/>
        </a:ln>
        <a:effectLst/>
      </c:spPr>
    </c:plotArea>
    <c:legend>
      <c:legendPos val="r"/>
      <c:legendEntry>
        <c:idx val="2"/>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ADBEE18D-4C3D-7D4F-9FFA-788B69825C90}" type="datetimeFigureOut">
              <a:rPr lang="en-US" smtClean="0"/>
              <a:t>11/13/2019</a:t>
            </a:fld>
            <a:endParaRPr lang="en-US"/>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D1EAB354-64F8-4346-AA82-269F991C549B}" type="slidenum">
              <a:rPr lang="en-US" smtClean="0"/>
              <a:t>‹#›</a:t>
            </a:fld>
            <a:endParaRPr lang="en-US"/>
          </a:p>
        </p:txBody>
      </p:sp>
    </p:spTree>
    <p:extLst>
      <p:ext uri="{BB962C8B-B14F-4D97-AF65-F5344CB8AC3E}">
        <p14:creationId xmlns:p14="http://schemas.microsoft.com/office/powerpoint/2010/main" val="116954317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This session will look at the evidence of adaptations and our work on non-decent homes that has come as a result including:</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GB" sz="1200" kern="1200" dirty="0">
                <a:solidFill>
                  <a:schemeClr val="tx1"/>
                </a:solidFill>
                <a:effectLst/>
                <a:latin typeface="+mn-lt"/>
                <a:ea typeface="+mn-ea"/>
                <a:cs typeface="+mn-cs"/>
              </a:rPr>
              <a:t>The work the Centre for Ageing Better has done in this space</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GB" sz="1200" kern="1200" dirty="0">
                <a:solidFill>
                  <a:schemeClr val="tx1"/>
                </a:solidFill>
                <a:effectLst/>
                <a:latin typeface="+mn-lt"/>
                <a:ea typeface="+mn-ea"/>
                <a:cs typeface="+mn-cs"/>
              </a:rPr>
              <a:t>The work we plan to continue doing </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GB" sz="1200" kern="1200" dirty="0">
                <a:solidFill>
                  <a:schemeClr val="tx1"/>
                </a:solidFill>
                <a:effectLst/>
                <a:latin typeface="+mn-lt"/>
                <a:ea typeface="+mn-ea"/>
                <a:cs typeface="+mn-cs"/>
              </a:rPr>
              <a:t>The evidence surrounding non-decent homes and its link to adaptations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1EAB354-64F8-4346-AA82-269F991C549B}" type="slidenum">
              <a:rPr lang="en-US" smtClean="0"/>
              <a:t>1</a:t>
            </a:fld>
            <a:endParaRPr lang="en-US" dirty="0"/>
          </a:p>
        </p:txBody>
      </p:sp>
    </p:spTree>
    <p:extLst>
      <p:ext uri="{BB962C8B-B14F-4D97-AF65-F5344CB8AC3E}">
        <p14:creationId xmlns:p14="http://schemas.microsoft.com/office/powerpoint/2010/main" val="32007867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b="1" dirty="0"/>
              <a:t>It meets the current statutory minimum for housing;</a:t>
            </a:r>
            <a:r>
              <a:rPr lang="en-GB" dirty="0"/>
              <a:t> dwellings which fail to this criterion are those containing one or more hazards as assessed as serious (Category 1) under the HHSRS.</a:t>
            </a:r>
          </a:p>
          <a:p>
            <a:pPr lvl="0"/>
            <a:r>
              <a:rPr lang="en-GB" b="1" dirty="0"/>
              <a:t>It is in a reasonable state of repair; </a:t>
            </a:r>
            <a:r>
              <a:rPr lang="en-GB" dirty="0"/>
              <a:t>dwellings which fail to meet this criterion are those where one or more of the key building components are old, or because of their condition need replacing or major repair</a:t>
            </a:r>
          </a:p>
          <a:p>
            <a:pPr lvl="0"/>
            <a:r>
              <a:rPr lang="en-GB" b="1" dirty="0"/>
              <a:t>It has reasonably modern facilities and services; </a:t>
            </a:r>
            <a:r>
              <a:rPr lang="en-GB" dirty="0"/>
              <a:t>dwellings which fail to meet this criterion are those which lack three or more of the following:</a:t>
            </a:r>
          </a:p>
          <a:p>
            <a:pPr lvl="0"/>
            <a:r>
              <a:rPr lang="en-GB" dirty="0"/>
              <a:t>a reasonably modern kitchen</a:t>
            </a:r>
          </a:p>
          <a:p>
            <a:pPr lvl="0"/>
            <a:r>
              <a:rPr lang="en-GB" dirty="0"/>
              <a:t>a kitchen with adequate space and layout</a:t>
            </a:r>
          </a:p>
          <a:p>
            <a:pPr lvl="0"/>
            <a:r>
              <a:rPr lang="en-GB" dirty="0"/>
              <a:t>a reasonably modern bathroom</a:t>
            </a:r>
          </a:p>
          <a:p>
            <a:pPr lvl="0"/>
            <a:r>
              <a:rPr lang="en-GB" dirty="0"/>
              <a:t>an appropriately located bathroom and WC</a:t>
            </a:r>
          </a:p>
          <a:p>
            <a:pPr lvl="0"/>
            <a:r>
              <a:rPr lang="en-GB" dirty="0"/>
              <a:t>adequate insulation against external noise</a:t>
            </a:r>
          </a:p>
          <a:p>
            <a:pPr lvl="0"/>
            <a:r>
              <a:rPr lang="en-GB" dirty="0"/>
              <a:t>adequate size and layout of common areas for blocks and flats</a:t>
            </a:r>
          </a:p>
          <a:p>
            <a:pPr lvl="0"/>
            <a:r>
              <a:rPr lang="en-GB" b="1" dirty="0"/>
              <a:t>It provides a reasonable degree of thermal comfort; </a:t>
            </a:r>
            <a:r>
              <a:rPr lang="en-GB" dirty="0"/>
              <a:t>this criterion requires dwellings to have both effective insulation and efficient heating. </a:t>
            </a:r>
          </a:p>
          <a:p>
            <a:endParaRPr lang="en-GB" dirty="0"/>
          </a:p>
        </p:txBody>
      </p:sp>
      <p:sp>
        <p:nvSpPr>
          <p:cNvPr id="4" name="Slide Number Placeholder 3"/>
          <p:cNvSpPr>
            <a:spLocks noGrp="1"/>
          </p:cNvSpPr>
          <p:nvPr>
            <p:ph type="sldNum" sz="quarter" idx="10"/>
          </p:nvPr>
        </p:nvSpPr>
        <p:spPr/>
        <p:txBody>
          <a:bodyPr/>
          <a:lstStyle/>
          <a:p>
            <a:fld id="{D1EAB354-64F8-4346-AA82-269F991C549B}" type="slidenum">
              <a:rPr lang="en-US" smtClean="0"/>
              <a:t>10</a:t>
            </a:fld>
            <a:endParaRPr lang="en-US"/>
          </a:p>
        </p:txBody>
      </p:sp>
    </p:spTree>
    <p:extLst>
      <p:ext uri="{BB962C8B-B14F-4D97-AF65-F5344CB8AC3E}">
        <p14:creationId xmlns:p14="http://schemas.microsoft.com/office/powerpoint/2010/main" val="34086055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At this time the evidence is severely lacking</a:t>
            </a:r>
          </a:p>
          <a:p>
            <a:endParaRPr lang="en-GB" dirty="0"/>
          </a:p>
          <a:p>
            <a:r>
              <a:rPr lang="en-GB" dirty="0"/>
              <a:t>Therefore we have partnered with Care and Repair England to try and build on this evidence.</a:t>
            </a:r>
          </a:p>
          <a:p>
            <a:endParaRPr lang="en-GB" dirty="0"/>
          </a:p>
          <a:p>
            <a:r>
              <a:rPr lang="en-GB" dirty="0"/>
              <a:t>This is very much an ongoing project in its early stages, we don’t even still know how to solve this problem. However at this time we are:</a:t>
            </a:r>
          </a:p>
          <a:p>
            <a:endParaRPr lang="en-GB" dirty="0"/>
          </a:p>
          <a:p>
            <a:r>
              <a:rPr lang="en-GB" dirty="0"/>
              <a:t>Starting on the development the framework:</a:t>
            </a:r>
          </a:p>
          <a:p>
            <a:pPr>
              <a:buNone/>
            </a:pPr>
            <a:endParaRPr lang="en-GB" sz="1200" dirty="0"/>
          </a:p>
          <a:p>
            <a:pPr lvl="1"/>
            <a:r>
              <a:rPr lang="en-GB" b="1" dirty="0"/>
              <a:t>Data analysis </a:t>
            </a:r>
            <a:r>
              <a:rPr lang="en-GB" dirty="0"/>
              <a:t>– BRE commissioned to mine the EHS data re: decent homes</a:t>
            </a:r>
          </a:p>
          <a:p>
            <a:pPr lvl="1">
              <a:buNone/>
            </a:pPr>
            <a:endParaRPr lang="en-GB" sz="1200" dirty="0"/>
          </a:p>
          <a:p>
            <a:pPr lvl="1"/>
            <a:r>
              <a:rPr lang="en-GB" b="1" dirty="0"/>
              <a:t>Stakeholder  engagement </a:t>
            </a:r>
            <a:r>
              <a:rPr lang="en-GB" dirty="0"/>
              <a:t>– North plus South events in September 19, Older People’s Housing Champions discussions etc.</a:t>
            </a:r>
          </a:p>
          <a:p>
            <a:pPr lvl="1">
              <a:buNone/>
            </a:pPr>
            <a:endParaRPr lang="en-GB" sz="1100" dirty="0"/>
          </a:p>
          <a:p>
            <a:pPr lvl="1"/>
            <a:r>
              <a:rPr lang="en-GB" b="1" dirty="0"/>
              <a:t>Outputs</a:t>
            </a:r>
            <a:r>
              <a:rPr lang="en-GB" dirty="0"/>
              <a:t> - C&amp;RE produces reports – internal then joint report launched Lords Dec 19</a:t>
            </a:r>
          </a:p>
          <a:p>
            <a:endParaRPr lang="en-GB" dirty="0"/>
          </a:p>
        </p:txBody>
      </p:sp>
      <p:sp>
        <p:nvSpPr>
          <p:cNvPr id="4" name="Slide Number Placeholder 3"/>
          <p:cNvSpPr>
            <a:spLocks noGrp="1"/>
          </p:cNvSpPr>
          <p:nvPr>
            <p:ph type="sldNum" sz="quarter" idx="5"/>
          </p:nvPr>
        </p:nvSpPr>
        <p:spPr/>
        <p:txBody>
          <a:bodyPr/>
          <a:lstStyle/>
          <a:p>
            <a:fld id="{D1EAB354-64F8-4346-AA82-269F991C549B}" type="slidenum">
              <a:rPr lang="en-US" smtClean="0"/>
              <a:t>11</a:t>
            </a:fld>
            <a:endParaRPr lang="en-US"/>
          </a:p>
        </p:txBody>
      </p:sp>
    </p:spTree>
    <p:extLst>
      <p:ext uri="{BB962C8B-B14F-4D97-AF65-F5344CB8AC3E}">
        <p14:creationId xmlns:p14="http://schemas.microsoft.com/office/powerpoint/2010/main" val="2951211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4.3 million homes non decent in UK</a:t>
            </a:r>
          </a:p>
          <a:p>
            <a:endParaRPr lang="en-US" dirty="0"/>
          </a:p>
          <a:p>
            <a:r>
              <a:rPr lang="en-US" dirty="0"/>
              <a:t>2 million of these occupied by over 55s</a:t>
            </a:r>
          </a:p>
          <a:p>
            <a:endParaRPr lang="en-US" dirty="0"/>
          </a:p>
          <a:p>
            <a:r>
              <a:rPr lang="en-US" dirty="0"/>
              <a:t>As I said earlier 77% of older people are owner occupiers – as a tenure they are largely ignored in the media and policy. From this stat you can see as the largest percentage of non-decent homes are owner occupied – therefore this problem needs to be addressed </a:t>
            </a:r>
          </a:p>
          <a:p>
            <a:endParaRPr lang="en-US" dirty="0"/>
          </a:p>
          <a:p>
            <a:r>
              <a:rPr lang="en-US" dirty="0"/>
              <a:t>11% social rented</a:t>
            </a:r>
          </a:p>
          <a:p>
            <a:endParaRPr lang="en-US" dirty="0"/>
          </a:p>
          <a:p>
            <a:r>
              <a:rPr lang="en-US" dirty="0"/>
              <a:t>11 private rented</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dirty="0"/>
              <a:t>Incidence of non-decency is </a:t>
            </a:r>
            <a:r>
              <a:rPr lang="en-GB" sz="1200" b="1" dirty="0"/>
              <a:t>highest for over 75s </a:t>
            </a:r>
            <a:r>
              <a:rPr lang="en-GB" sz="1200" dirty="0"/>
              <a:t>homeowners</a:t>
            </a:r>
          </a:p>
          <a:p>
            <a:endParaRPr lang="en-GB" dirty="0"/>
          </a:p>
        </p:txBody>
      </p:sp>
      <p:sp>
        <p:nvSpPr>
          <p:cNvPr id="4" name="Slide Number Placeholder 3"/>
          <p:cNvSpPr>
            <a:spLocks noGrp="1"/>
          </p:cNvSpPr>
          <p:nvPr>
            <p:ph type="sldNum" sz="quarter" idx="10"/>
          </p:nvPr>
        </p:nvSpPr>
        <p:spPr/>
        <p:txBody>
          <a:bodyPr/>
          <a:lstStyle/>
          <a:p>
            <a:fld id="{D1EAB354-64F8-4346-AA82-269F991C549B}" type="slidenum">
              <a:rPr lang="en-US" smtClean="0"/>
              <a:t>12</a:t>
            </a:fld>
            <a:endParaRPr lang="en-US"/>
          </a:p>
        </p:txBody>
      </p:sp>
    </p:spTree>
    <p:extLst>
      <p:ext uri="{BB962C8B-B14F-4D97-AF65-F5344CB8AC3E}">
        <p14:creationId xmlns:p14="http://schemas.microsoft.com/office/powerpoint/2010/main" val="12897535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The main reason for properties failing the Decent Homes standard is the presence of a Category 1</a:t>
            </a:r>
          </a:p>
          <a:p>
            <a:r>
              <a:rPr lang="en-GB" sz="1200" kern="1200" dirty="0">
                <a:solidFill>
                  <a:schemeClr val="tx1"/>
                </a:solidFill>
                <a:effectLst/>
                <a:latin typeface="+mn-lt"/>
                <a:ea typeface="+mn-ea"/>
                <a:cs typeface="+mn-cs"/>
              </a:rPr>
              <a:t>hazard. The second most common failure is thermal comfort</a:t>
            </a:r>
            <a:r>
              <a:rPr lang="en-GB" sz="1200" kern="1200">
                <a:solidFill>
                  <a:schemeClr val="tx1"/>
                </a:solidFill>
                <a:effectLst/>
                <a:latin typeface="+mn-lt"/>
                <a:ea typeface="+mn-ea"/>
                <a:cs typeface="+mn-cs"/>
              </a:rPr>
              <a:t>.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Defined by the Housing, Health and Safety Rating System (HHSRS) a Category 1 hazard presents an immediate risk to the health or safety of the housing occupant(s).</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In 2017, 2.5 million homes (11% of all households) had a HHSRS Category 1 hazard.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The two most common Category 1 hazards are falls risk and excess cold (c. 80% of all Cat 1 hazards), both of which have a disproportionate impact on older occupants' health.</a:t>
            </a:r>
          </a:p>
          <a:p>
            <a:r>
              <a:rPr lang="en-GB" sz="1200" kern="1200" dirty="0">
                <a:solidFill>
                  <a:schemeClr val="tx1"/>
                </a:solidFill>
                <a:effectLst/>
                <a:latin typeface="+mn-lt"/>
                <a:ea typeface="+mn-ea"/>
                <a:cs typeface="+mn-cs"/>
              </a:rPr>
              <a:t> </a:t>
            </a:r>
          </a:p>
          <a:p>
            <a:pPr lvl="0"/>
            <a:r>
              <a:rPr lang="en-GB" sz="1200" kern="1200" dirty="0">
                <a:solidFill>
                  <a:schemeClr val="tx1"/>
                </a:solidFill>
                <a:effectLst/>
                <a:latin typeface="+mn-lt"/>
                <a:ea typeface="+mn-ea"/>
                <a:cs typeface="+mn-cs"/>
              </a:rPr>
              <a:t>There are 1.1 million older households (HRP 55yrs+) living in a non-decent home with a Category 1 hazard (44% of all homes with a Cat 1 hazard)</a:t>
            </a:r>
          </a:p>
          <a:p>
            <a:pPr lvl="0"/>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endParaRPr lang="en-GB" sz="1200" u="none" strike="noStrike" kern="0" spc="0" dirty="0">
              <a:solidFill>
                <a:srgbClr val="000000"/>
              </a:solidFill>
              <a:effectLst/>
              <a:uFill>
                <a:solidFill>
                  <a:srgbClr val="000000"/>
                </a:solidFill>
              </a:uFill>
              <a:latin typeface="Arial" panose="020B0604020202020204" pitchFamily="34" charset="0"/>
              <a:ea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2858B6-8681-4157-A376-771E3A5C873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33794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Whilst the most important reason for suitable and safe housing for people is to ensure the individual can live an independent and happy life we must also look at the cost to not only the individuals health but the cost of this to the NHS</a:t>
            </a:r>
          </a:p>
          <a:p>
            <a:endParaRPr lang="en-US" dirty="0"/>
          </a:p>
          <a:p>
            <a:r>
              <a:rPr lang="en-US" dirty="0"/>
              <a:t>Improved housing reduces health risks, prevent falls and support safe, timely hospital discharge, all of which impact on NHS costs. </a:t>
            </a:r>
          </a:p>
          <a:p>
            <a:endParaRPr lang="en-US" dirty="0"/>
          </a:p>
          <a:p>
            <a:r>
              <a:rPr lang="en-US" dirty="0"/>
              <a:t>Many of the common chronic health conditions experienced by older people have a causal link to, and/or are exacerbated by particular housing conditions. These include heart disease, stroke, respiratory conditions, mental health, arthritis and rheumatism. 1</a:t>
            </a:r>
            <a:endParaRPr lang="en-GB" dirty="0"/>
          </a:p>
        </p:txBody>
      </p:sp>
      <p:sp>
        <p:nvSpPr>
          <p:cNvPr id="4" name="Slide Number Placeholder 3"/>
          <p:cNvSpPr>
            <a:spLocks noGrp="1"/>
          </p:cNvSpPr>
          <p:nvPr>
            <p:ph type="sldNum" sz="quarter" idx="5"/>
          </p:nvPr>
        </p:nvSpPr>
        <p:spPr/>
        <p:txBody>
          <a:bodyPr/>
          <a:lstStyle/>
          <a:p>
            <a:fld id="{D1EAB354-64F8-4346-AA82-269F991C549B}" type="slidenum">
              <a:rPr lang="en-US" smtClean="0"/>
              <a:t>14</a:t>
            </a:fld>
            <a:endParaRPr lang="en-US"/>
          </a:p>
        </p:txBody>
      </p:sp>
    </p:spTree>
    <p:extLst>
      <p:ext uri="{BB962C8B-B14F-4D97-AF65-F5344CB8AC3E}">
        <p14:creationId xmlns:p14="http://schemas.microsoft.com/office/powerpoint/2010/main" val="38856057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dirty="0"/>
          </a:p>
          <a:p>
            <a:r>
              <a:rPr lang="en-GB" dirty="0"/>
              <a:t> </a:t>
            </a:r>
          </a:p>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1EAB354-64F8-4346-AA82-269F991C549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625709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i="0" kern="1200" dirty="0">
                <a:solidFill>
                  <a:schemeClr val="tx1"/>
                </a:solidFill>
                <a:effectLst/>
                <a:latin typeface="+mn-lt"/>
                <a:ea typeface="+mn-ea"/>
                <a:cs typeface="+mn-cs"/>
              </a:rPr>
              <a:t>We are an independent charitable foundation..</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b="1" i="0" kern="1200" dirty="0">
              <a:solidFill>
                <a:schemeClr val="tx1"/>
              </a:solidFill>
              <a:effectLst/>
              <a:latin typeface="+mn-lt"/>
              <a:ea typeface="+mn-ea"/>
              <a:cs typeface="+mn-cs"/>
            </a:endParaRPr>
          </a:p>
          <a:p>
            <a:pPr marL="0" indent="0" defTabSz="609551">
              <a:spcBef>
                <a:spcPts val="600"/>
              </a:spcBef>
              <a:buClr>
                <a:srgbClr val="EA5167"/>
              </a:buClr>
              <a:buSzPct val="150000"/>
              <a:buNone/>
            </a:pPr>
            <a:r>
              <a:rPr lang="en-GB" sz="1200" b="1" dirty="0">
                <a:solidFill>
                  <a:srgbClr val="FFFFFF"/>
                </a:solidFill>
                <a:latin typeface="+mn-lt"/>
              </a:rPr>
              <a:t>Our vision is a society where everybody enjoys a good later life</a:t>
            </a:r>
          </a:p>
          <a:p>
            <a:pPr marL="0" indent="0" defTabSz="609551">
              <a:spcBef>
                <a:spcPts val="600"/>
              </a:spcBef>
              <a:buClr>
                <a:srgbClr val="EA5167"/>
              </a:buClr>
              <a:buSzPct val="150000"/>
              <a:buNone/>
            </a:pPr>
            <a:r>
              <a:rPr lang="en-GB" sz="1200" b="1" dirty="0">
                <a:solidFill>
                  <a:srgbClr val="FFFFFF"/>
                </a:solidFill>
                <a:latin typeface="+mn-lt"/>
              </a:rPr>
              <a:t> </a:t>
            </a:r>
          </a:p>
          <a:p>
            <a:pPr marL="0" indent="0" defTabSz="609551">
              <a:spcBef>
                <a:spcPts val="600"/>
              </a:spcBef>
              <a:buClr>
                <a:srgbClr val="EA5167"/>
              </a:buClr>
              <a:buSzPct val="150000"/>
              <a:buNone/>
            </a:pPr>
            <a:r>
              <a:rPr lang="en-GB" sz="1200" dirty="0">
                <a:solidFill>
                  <a:srgbClr val="FFFFFF"/>
                </a:solidFill>
                <a:latin typeface="+mn-lt"/>
              </a:rPr>
              <a:t>By 2040, we want more people in later life to be in </a:t>
            </a:r>
            <a:r>
              <a:rPr lang="en-GB" sz="1200" b="1" dirty="0">
                <a:solidFill>
                  <a:srgbClr val="FFFFFF"/>
                </a:solidFill>
                <a:latin typeface="+mn-lt"/>
              </a:rPr>
              <a:t>good health</a:t>
            </a:r>
            <a:r>
              <a:rPr lang="en-GB" sz="1200" dirty="0">
                <a:solidFill>
                  <a:srgbClr val="FFFFFF"/>
                </a:solidFill>
                <a:latin typeface="+mn-lt"/>
              </a:rPr>
              <a:t>, </a:t>
            </a:r>
            <a:r>
              <a:rPr lang="en-GB" sz="1200" b="1" dirty="0">
                <a:solidFill>
                  <a:srgbClr val="FFFFFF"/>
                </a:solidFill>
                <a:latin typeface="+mn-lt"/>
              </a:rPr>
              <a:t>financially secure</a:t>
            </a:r>
            <a:r>
              <a:rPr lang="en-GB" sz="1200" dirty="0">
                <a:solidFill>
                  <a:srgbClr val="FFFFFF"/>
                </a:solidFill>
                <a:latin typeface="+mn-lt"/>
              </a:rPr>
              <a:t>, to have </a:t>
            </a:r>
            <a:r>
              <a:rPr lang="en-GB" sz="1200" b="1" dirty="0">
                <a:solidFill>
                  <a:srgbClr val="FFFFFF"/>
                </a:solidFill>
                <a:latin typeface="+mn-lt"/>
              </a:rPr>
              <a:t>social connections </a:t>
            </a:r>
            <a:r>
              <a:rPr lang="en-GB" sz="1200" dirty="0">
                <a:solidFill>
                  <a:srgbClr val="FFFFFF"/>
                </a:solidFill>
                <a:latin typeface="+mn-lt"/>
              </a:rPr>
              <a:t>and feel their lives are </a:t>
            </a:r>
            <a:r>
              <a:rPr lang="en-GB" sz="1200" b="1" dirty="0">
                <a:solidFill>
                  <a:srgbClr val="FFFFFF"/>
                </a:solidFill>
                <a:latin typeface="+mn-lt"/>
              </a:rPr>
              <a:t>meaningful </a:t>
            </a:r>
            <a:r>
              <a:rPr lang="en-GB" sz="1200" dirty="0">
                <a:solidFill>
                  <a:srgbClr val="FFFFFF"/>
                </a:solidFill>
                <a:latin typeface="+mn-lt"/>
              </a:rPr>
              <a:t>and</a:t>
            </a:r>
            <a:r>
              <a:rPr lang="en-GB" sz="1200" b="1" dirty="0">
                <a:solidFill>
                  <a:srgbClr val="FFFFFF"/>
                </a:solidFill>
                <a:latin typeface="+mn-lt"/>
              </a:rPr>
              <a:t> purposeful</a:t>
            </a:r>
          </a:p>
          <a:p>
            <a:pPr marL="0" indent="0" defTabSz="609551">
              <a:spcBef>
                <a:spcPts val="600"/>
              </a:spcBef>
              <a:buClr>
                <a:srgbClr val="EA5167"/>
              </a:buClr>
              <a:buSzPct val="150000"/>
              <a:buNone/>
            </a:pPr>
            <a:endParaRPr lang="en-GB" sz="1200" dirty="0">
              <a:solidFill>
                <a:srgbClr val="FFFFFF"/>
              </a:solidFill>
              <a:latin typeface="+mn-lt"/>
            </a:endParaRPr>
          </a:p>
          <a:p>
            <a:pPr marL="0" indent="0" defTabSz="609551">
              <a:spcBef>
                <a:spcPts val="600"/>
              </a:spcBef>
              <a:buClr>
                <a:srgbClr val="EA5167"/>
              </a:buClr>
              <a:buSzPct val="150000"/>
              <a:buNone/>
            </a:pPr>
            <a:r>
              <a:rPr lang="en-GB" sz="1200" dirty="0">
                <a:solidFill>
                  <a:srgbClr val="FFFFFF"/>
                </a:solidFill>
                <a:latin typeface="+mn-lt"/>
              </a:rPr>
              <a:t>To achieve real and </a:t>
            </a:r>
            <a:r>
              <a:rPr lang="en-GB" sz="1200" b="1" dirty="0">
                <a:solidFill>
                  <a:srgbClr val="FFFFFF"/>
                </a:solidFill>
                <a:latin typeface="+mn-lt"/>
              </a:rPr>
              <a:t>significant impact</a:t>
            </a:r>
            <a:r>
              <a:rPr lang="en-GB" sz="1200" dirty="0">
                <a:solidFill>
                  <a:srgbClr val="FFFFFF"/>
                </a:solidFill>
                <a:latin typeface="+mn-lt"/>
              </a:rPr>
              <a:t>, we will focus on where we can make the biggest difference – </a:t>
            </a:r>
            <a:r>
              <a:rPr lang="en-GB" sz="1200" b="1" dirty="0">
                <a:solidFill>
                  <a:srgbClr val="FFFFFF"/>
                </a:solidFill>
                <a:latin typeface="+mn-lt"/>
              </a:rPr>
              <a:t>those</a:t>
            </a:r>
            <a:r>
              <a:rPr lang="en-GB" sz="1200" dirty="0">
                <a:solidFill>
                  <a:srgbClr val="FFFFFF"/>
                </a:solidFill>
                <a:latin typeface="+mn-lt"/>
              </a:rPr>
              <a:t> </a:t>
            </a:r>
            <a:r>
              <a:rPr lang="en-GB" sz="1200" b="1" dirty="0">
                <a:solidFill>
                  <a:srgbClr val="FFFFFF"/>
                </a:solidFill>
                <a:latin typeface="+mn-lt"/>
              </a:rPr>
              <a:t>approaching later life</a:t>
            </a:r>
            <a:r>
              <a:rPr lang="en-GB" sz="1200" dirty="0">
                <a:solidFill>
                  <a:srgbClr val="FFFFFF"/>
                </a:solidFill>
                <a:latin typeface="+mn-lt"/>
              </a:rPr>
              <a:t>, a life stage between mid-life and later life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b="1"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1EAB354-64F8-4346-AA82-269F991C549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783169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As </a:t>
            </a:r>
            <a:r>
              <a:rPr lang="en-US" sz="1200" b="0" i="0" kern="1200" dirty="0" err="1">
                <a:solidFill>
                  <a:schemeClr val="tx1"/>
                </a:solidFill>
                <a:effectLst/>
                <a:latin typeface="+mn-lt"/>
                <a:ea typeface="+mn-ea"/>
                <a:cs typeface="+mn-cs"/>
              </a:rPr>
              <a:t>im</a:t>
            </a:r>
            <a:r>
              <a:rPr lang="en-US" sz="1200" b="0" i="0" kern="1200" dirty="0">
                <a:solidFill>
                  <a:schemeClr val="tx1"/>
                </a:solidFill>
                <a:effectLst/>
                <a:latin typeface="+mn-lt"/>
                <a:ea typeface="+mn-ea"/>
                <a:cs typeface="+mn-cs"/>
              </a:rPr>
              <a:t> sure we are all aware, </a:t>
            </a:r>
            <a:r>
              <a:rPr lang="en-US" sz="1200" b="0" i="0" kern="1200" dirty="0" err="1">
                <a:solidFill>
                  <a:schemeClr val="tx1"/>
                </a:solidFill>
                <a:effectLst/>
                <a:latin typeface="+mn-lt"/>
                <a:ea typeface="+mn-ea"/>
                <a:cs typeface="+mn-cs"/>
              </a:rPr>
              <a:t>ther</a:t>
            </a:r>
            <a:r>
              <a:rPr lang="en-US" sz="1200" b="0" i="0" kern="1200" dirty="0">
                <a:solidFill>
                  <a:schemeClr val="tx1"/>
                </a:solidFill>
                <a:effectLst/>
                <a:latin typeface="+mn-lt"/>
                <a:ea typeface="+mn-ea"/>
                <a:cs typeface="+mn-cs"/>
              </a:rPr>
              <a:t> has been a dramatic age shift in our population. ONS predicts a 26% increase in people aged over 65 by 2032</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And at </a:t>
            </a:r>
            <a:r>
              <a:rPr lang="en-US" sz="1200" b="0" i="0" kern="1200" dirty="0" err="1">
                <a:solidFill>
                  <a:schemeClr val="tx1"/>
                </a:solidFill>
                <a:effectLst/>
                <a:latin typeface="+mn-lt"/>
                <a:ea typeface="+mn-ea"/>
                <a:cs typeface="+mn-cs"/>
              </a:rPr>
              <a:t>centre</a:t>
            </a:r>
            <a:r>
              <a:rPr lang="en-US" sz="1200" b="0" i="0" kern="1200" dirty="0">
                <a:solidFill>
                  <a:schemeClr val="tx1"/>
                </a:solidFill>
                <a:effectLst/>
                <a:latin typeface="+mn-lt"/>
                <a:ea typeface="+mn-ea"/>
                <a:cs typeface="+mn-cs"/>
              </a:rPr>
              <a:t> for ageing better we know a key part of a healthy long life is an accessible, suitable and safe home. </a:t>
            </a:r>
            <a:endParaRPr lang="en-GB"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1EAB354-64F8-4346-AA82-269F991C549B}" type="slidenum">
              <a:rPr lang="en-US" smtClean="0"/>
              <a:t>3</a:t>
            </a:fld>
            <a:endParaRPr lang="en-US"/>
          </a:p>
        </p:txBody>
      </p:sp>
    </p:spTree>
    <p:extLst>
      <p:ext uri="{BB962C8B-B14F-4D97-AF65-F5344CB8AC3E}">
        <p14:creationId xmlns:p14="http://schemas.microsoft.com/office/powerpoint/2010/main" val="41657642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B02858B6-8681-4157-A376-771E3A5C8730}" type="slidenum">
              <a:rPr lang="en-US" smtClean="0"/>
              <a:pPr>
                <a:defRPr/>
              </a:pPr>
              <a:t>4</a:t>
            </a:fld>
            <a:endParaRPr lang="en-US"/>
          </a:p>
        </p:txBody>
      </p:sp>
    </p:spTree>
    <p:extLst>
      <p:ext uri="{BB962C8B-B14F-4D97-AF65-F5344CB8AC3E}">
        <p14:creationId xmlns:p14="http://schemas.microsoft.com/office/powerpoint/2010/main" val="42474413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t>
            </a:r>
            <a:r>
              <a:rPr lang="en-US" dirty="0" err="1"/>
              <a:t>ll</a:t>
            </a:r>
            <a:r>
              <a:rPr lang="en-US" dirty="0"/>
              <a:t> know the assumptions of older people living in retirement homes and things alike paints a very small picture, when actually 90&amp; of older people live in </a:t>
            </a:r>
            <a:r>
              <a:rPr lang="en-US" dirty="0" err="1"/>
              <a:t>maninstream</a:t>
            </a:r>
            <a:r>
              <a:rPr lang="en-US" dirty="0"/>
              <a:t> housing. A majority of these homes are not suitable for older people and this is unlikely to change without intervention as 80% of the homes we needs by 2050 are already built.</a:t>
            </a:r>
          </a:p>
          <a:p>
            <a:endParaRPr lang="en-US" dirty="0"/>
          </a:p>
          <a:p>
            <a:r>
              <a:rPr lang="en-US" dirty="0"/>
              <a:t>77% of older people are also owner-occupiers which can make them harder to reach whether that be for help with adaptations or home renovations as a result of non-decency</a:t>
            </a:r>
          </a:p>
          <a:p>
            <a:endParaRPr lang="en-US" dirty="0"/>
          </a:p>
          <a:p>
            <a:r>
              <a:rPr lang="en-US" dirty="0"/>
              <a:t> Whilst I know there may be questions surrounding the rise in PRS </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However</a:t>
            </a:r>
            <a:r>
              <a:rPr lang="en-US" i="0" dirty="0"/>
              <a:t>, whilst t</a:t>
            </a:r>
            <a:r>
              <a:rPr lang="en-GB" sz="1200" i="0" kern="1200" dirty="0">
                <a:solidFill>
                  <a:schemeClr val="tx1"/>
                </a:solidFill>
                <a:effectLst/>
                <a:latin typeface="+mn-lt"/>
                <a:ea typeface="+mn-ea"/>
                <a:cs typeface="+mn-cs"/>
              </a:rPr>
              <a:t>he proportion of households aged over 64 who are privately renting will more than double by 204, this will still only sit at 12%.</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i="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i="0" kern="1200" dirty="0">
                <a:solidFill>
                  <a:schemeClr val="tx1"/>
                </a:solidFill>
                <a:effectLst/>
                <a:latin typeface="+mn-lt"/>
                <a:ea typeface="+mn-ea"/>
                <a:cs typeface="+mn-cs"/>
              </a:rPr>
              <a:t>Now I am not saying this should be ignored I am simply stressing the fact a large majority of people will still be owner occupiers</a:t>
            </a:r>
            <a:endParaRPr lang="en-GB" i="0" dirty="0"/>
          </a:p>
          <a:p>
            <a:endParaRPr lang="en-US" dirty="0"/>
          </a:p>
        </p:txBody>
      </p:sp>
      <p:sp>
        <p:nvSpPr>
          <p:cNvPr id="4" name="Slide Number Placeholder 3"/>
          <p:cNvSpPr>
            <a:spLocks noGrp="1"/>
          </p:cNvSpPr>
          <p:nvPr>
            <p:ph type="sldNum" sz="quarter" idx="10"/>
          </p:nvPr>
        </p:nvSpPr>
        <p:spPr/>
        <p:txBody>
          <a:bodyPr/>
          <a:lstStyle/>
          <a:p>
            <a:fld id="{D1EAB354-64F8-4346-AA82-269F991C549B}" type="slidenum">
              <a:rPr lang="en-US" smtClean="0"/>
              <a:t>5</a:t>
            </a:fld>
            <a:endParaRPr lang="en-US"/>
          </a:p>
        </p:txBody>
      </p:sp>
    </p:spTree>
    <p:extLst>
      <p:ext uri="{BB962C8B-B14F-4D97-AF65-F5344CB8AC3E}">
        <p14:creationId xmlns:p14="http://schemas.microsoft.com/office/powerpoint/2010/main" val="8186569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1EAB354-64F8-4346-AA82-269F991C549B}" type="slidenum">
              <a:rPr lang="en-US" smtClean="0"/>
              <a:t>6</a:t>
            </a:fld>
            <a:endParaRPr lang="en-US"/>
          </a:p>
        </p:txBody>
      </p:sp>
    </p:spTree>
    <p:extLst>
      <p:ext uri="{BB962C8B-B14F-4D97-AF65-F5344CB8AC3E}">
        <p14:creationId xmlns:p14="http://schemas.microsoft.com/office/powerpoint/2010/main" val="33928004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Our new strategy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1EAB354-64F8-4346-AA82-269F991C549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242753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kern="1200" dirty="0">
                <a:solidFill>
                  <a:schemeClr val="tx1"/>
                </a:solidFill>
                <a:effectLst/>
                <a:latin typeface="+mn-lt"/>
                <a:ea typeface="+mn-ea"/>
                <a:cs typeface="+mn-cs"/>
              </a:rPr>
              <a:t>Reminder about what we have done to date on existing homes – focusing on aids and adaptations</a:t>
            </a:r>
          </a:p>
          <a:p>
            <a:pPr marL="0" indent="0">
              <a:buFontTx/>
              <a:buNone/>
            </a:pPr>
            <a:endParaRPr lang="en-GB" b="0" dirty="0"/>
          </a:p>
          <a:p>
            <a:pPr marL="0" indent="0">
              <a:buFontTx/>
              <a:buNone/>
            </a:pPr>
            <a:r>
              <a:rPr lang="en-GB" b="0" dirty="0"/>
              <a:t>The review:</a:t>
            </a:r>
          </a:p>
          <a:p>
            <a:pPr marL="0" indent="0">
              <a:buFontTx/>
              <a:buNone/>
            </a:pPr>
            <a:r>
              <a:rPr lang="en-US" dirty="0"/>
              <a:t>The overall aim was to </a:t>
            </a:r>
            <a:r>
              <a:rPr lang="en-US" dirty="0" err="1"/>
              <a:t>synthesise</a:t>
            </a:r>
            <a:r>
              <a:rPr lang="en-US" dirty="0"/>
              <a:t> the published evidence, and quality of that evidence, for how home adaptations can contribute to improving later life and to attempt to model the potential cost saving implications, to make recommendations for national policy, local service design and practice. . </a:t>
            </a:r>
          </a:p>
          <a:p>
            <a:pPr marL="0" indent="0">
              <a:buFontTx/>
              <a:buNone/>
            </a:pPr>
            <a:endParaRPr lang="en-US" b="0" dirty="0"/>
          </a:p>
          <a:p>
            <a:pPr marL="0" indent="0">
              <a:buFontTx/>
              <a:buNone/>
            </a:pPr>
            <a:r>
              <a:rPr lang="en-US" b="0" dirty="0"/>
              <a:t>Primary research: </a:t>
            </a:r>
          </a:p>
          <a:p>
            <a:pPr marL="0" indent="0">
              <a:buFontTx/>
              <a:buNone/>
            </a:pPr>
            <a:r>
              <a:rPr lang="en-US" dirty="0"/>
              <a:t>The Centre for Ageing Better commissioned qualitative research to understand motivations for and barriers to acquiring home adaptations and their impact on quality of life. The research was led by a team from </a:t>
            </a:r>
            <a:r>
              <a:rPr lang="en-US" dirty="0" err="1"/>
              <a:t>Northumbria</a:t>
            </a:r>
            <a:r>
              <a:rPr lang="en-US" dirty="0"/>
              <a:t> University, in partnership with Newcastle City Council, North </a:t>
            </a:r>
            <a:r>
              <a:rPr lang="en-US" dirty="0" err="1"/>
              <a:t>Tyneside</a:t>
            </a:r>
            <a:r>
              <a:rPr lang="en-US" dirty="0"/>
              <a:t> Council, Newcastle University and Elders Council of Newcastle. </a:t>
            </a:r>
            <a:endParaRPr lang="en-GB" b="0" dirty="0"/>
          </a:p>
          <a:p>
            <a:pPr marL="0" indent="0">
              <a:buFontTx/>
              <a:buNone/>
            </a:pPr>
            <a:endParaRPr lang="en-GB" b="0" dirty="0"/>
          </a:p>
          <a:p>
            <a:pPr marL="0" indent="0">
              <a:buFontTx/>
              <a:buNone/>
            </a:pPr>
            <a:r>
              <a:rPr lang="en-GB" b="0" dirty="0"/>
              <a:t>Call to practice:</a:t>
            </a:r>
          </a:p>
          <a:p>
            <a:pPr marL="0" indent="0">
              <a:buFontTx/>
              <a:buNone/>
            </a:pPr>
            <a:r>
              <a:rPr lang="en-US" sz="1200" b="0" i="0" kern="1200" dirty="0">
                <a:solidFill>
                  <a:schemeClr val="tx1"/>
                </a:solidFill>
                <a:effectLst/>
                <a:latin typeface="+mn-lt"/>
                <a:ea typeface="+mn-ea"/>
                <a:cs typeface="+mn-cs"/>
              </a:rPr>
              <a:t>We commissioned Care &amp; Repair England to carry out a ‘call for practice’ to identify practical examples of local areas that are </a:t>
            </a:r>
            <a:r>
              <a:rPr lang="en-US" sz="1200" b="0" i="0" kern="1200" dirty="0" err="1">
                <a:solidFill>
                  <a:schemeClr val="tx1"/>
                </a:solidFill>
                <a:effectLst/>
                <a:latin typeface="+mn-lt"/>
                <a:ea typeface="+mn-ea"/>
                <a:cs typeface="+mn-cs"/>
              </a:rPr>
              <a:t>organising</a:t>
            </a:r>
            <a:r>
              <a:rPr lang="en-US" sz="1200" b="0" i="0" kern="1200" dirty="0">
                <a:solidFill>
                  <a:schemeClr val="tx1"/>
                </a:solidFill>
                <a:effectLst/>
                <a:latin typeface="+mn-lt"/>
                <a:ea typeface="+mn-ea"/>
                <a:cs typeface="+mn-cs"/>
              </a:rPr>
              <a:t> and delivering adaptations effectively. This report identifies the elements of high-quality and innovative practice in the provision of home adaptations for older people.</a:t>
            </a:r>
            <a:endParaRPr lang="en-GB" b="0" dirty="0"/>
          </a:p>
          <a:p>
            <a:pPr marL="0" indent="0">
              <a:buFontTx/>
              <a:buNone/>
            </a:pPr>
            <a:endParaRPr lang="en-GB" b="0" dirty="0"/>
          </a:p>
          <a:p>
            <a:pPr marL="0" indent="0">
              <a:buFontTx/>
              <a:buNone/>
            </a:pPr>
            <a:r>
              <a:rPr lang="en-GB" b="0" dirty="0"/>
              <a:t>One of the things to come out of this </a:t>
            </a:r>
            <a:r>
              <a:rPr lang="en-GB" b="0" dirty="0" err="1"/>
              <a:t>initital</a:t>
            </a:r>
            <a:r>
              <a:rPr lang="en-GB" b="0" dirty="0"/>
              <a:t> work also the presence of non-decent homes and linking effect this has with the presence of adaptations</a:t>
            </a:r>
          </a:p>
          <a:p>
            <a:pPr marL="0" indent="0">
              <a:buFontTx/>
              <a:buNone/>
            </a:pPr>
            <a:endParaRPr lang="en-GB" b="0" dirty="0"/>
          </a:p>
          <a:p>
            <a:pPr marL="0" indent="0">
              <a:buFontTx/>
              <a:buNone/>
            </a:pPr>
            <a:r>
              <a:rPr lang="en-GB" b="0" dirty="0"/>
              <a:t>I also just </a:t>
            </a:r>
            <a:r>
              <a:rPr lang="en-GB" b="0" dirty="0" err="1"/>
              <a:t>wnt</a:t>
            </a:r>
            <a:r>
              <a:rPr lang="en-GB" b="0" dirty="0"/>
              <a:t> to say all the work I have just described is up on our website </a:t>
            </a:r>
          </a:p>
          <a:p>
            <a:pPr marL="0" indent="0">
              <a:buFontTx/>
              <a:buNone/>
            </a:pPr>
            <a:endParaRPr lang="en-GB" b="0" dirty="0"/>
          </a:p>
          <a:p>
            <a:pPr marL="0" indent="0">
              <a:buFontTx/>
              <a:buNone/>
            </a:pPr>
            <a:endParaRPr lang="en-US" b="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1EAB354-64F8-4346-AA82-269F991C549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639908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B02858B6-8681-4157-A376-771E3A5C8730}" type="slidenum">
              <a:rPr lang="en-US" smtClean="0"/>
              <a:pPr>
                <a:defRPr/>
              </a:pPr>
              <a:t>9</a:t>
            </a:fld>
            <a:endParaRPr lang="en-US"/>
          </a:p>
        </p:txBody>
      </p:sp>
    </p:spTree>
    <p:extLst>
      <p:ext uri="{BB962C8B-B14F-4D97-AF65-F5344CB8AC3E}">
        <p14:creationId xmlns:p14="http://schemas.microsoft.com/office/powerpoint/2010/main" val="39363838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94995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06CDB5B1-3D45-E54B-AF63-43600D26CC91}" type="datetime1">
              <a:rPr lang="en-GB" smtClean="0"/>
              <a:t>13/11/2019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381C4D-2DC8-A94E-B1FA-8E326EC321D0}" type="slidenum">
              <a:rPr lang="en-US" smtClean="0"/>
              <a:t>‹#›</a:t>
            </a:fld>
            <a:endParaRPr lang="en-US"/>
          </a:p>
        </p:txBody>
      </p:sp>
    </p:spTree>
    <p:extLst>
      <p:ext uri="{BB962C8B-B14F-4D97-AF65-F5344CB8AC3E}">
        <p14:creationId xmlns:p14="http://schemas.microsoft.com/office/powerpoint/2010/main" val="3643110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8659CE2A-D50E-7949-9ED3-704705363BD7}" type="datetime1">
              <a:rPr lang="en-GB" smtClean="0"/>
              <a:t>13/11/2019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381C4D-2DC8-A94E-B1FA-8E326EC321D0}" type="slidenum">
              <a:rPr lang="en-US" smtClean="0"/>
              <a:t>‹#›</a:t>
            </a:fld>
            <a:endParaRPr lang="en-US"/>
          </a:p>
        </p:txBody>
      </p:sp>
    </p:spTree>
    <p:extLst>
      <p:ext uri="{BB962C8B-B14F-4D97-AF65-F5344CB8AC3E}">
        <p14:creationId xmlns:p14="http://schemas.microsoft.com/office/powerpoint/2010/main" val="2520670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4024F5C3-E0A4-014F-8126-916B16A036ED}" type="datetime1">
              <a:rPr lang="en-GB" smtClean="0"/>
              <a:t>13/11/2019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381C4D-2DC8-A94E-B1FA-8E326EC321D0}" type="slidenum">
              <a:rPr lang="en-US" smtClean="0"/>
              <a:t>‹#›</a:t>
            </a:fld>
            <a:endParaRPr lang="en-US"/>
          </a:p>
        </p:txBody>
      </p:sp>
    </p:spTree>
    <p:extLst>
      <p:ext uri="{BB962C8B-B14F-4D97-AF65-F5344CB8AC3E}">
        <p14:creationId xmlns:p14="http://schemas.microsoft.com/office/powerpoint/2010/main" val="23426664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Red section title">
    <p:bg>
      <p:bgPr>
        <a:solidFill>
          <a:srgbClr val="EA5167"/>
        </a:solidFill>
        <a:effectLst/>
      </p:bgPr>
    </p:bg>
    <p:spTree>
      <p:nvGrpSpPr>
        <p:cNvPr id="1" name=""/>
        <p:cNvGrpSpPr/>
        <p:nvPr/>
      </p:nvGrpSpPr>
      <p:grpSpPr>
        <a:xfrm>
          <a:off x="0" y="0"/>
          <a:ext cx="0" cy="0"/>
          <a:chOff x="0" y="0"/>
          <a:chExt cx="0" cy="0"/>
        </a:xfrm>
      </p:grpSpPr>
      <p:cxnSp>
        <p:nvCxnSpPr>
          <p:cNvPr id="4" name="Straight Connector 3"/>
          <p:cNvCxnSpPr/>
          <p:nvPr/>
        </p:nvCxnSpPr>
        <p:spPr>
          <a:xfrm>
            <a:off x="4244978" y="2670175"/>
            <a:ext cx="468313" cy="0"/>
          </a:xfrm>
          <a:prstGeom prst="line">
            <a:avLst/>
          </a:prstGeom>
          <a:ln w="38100" cap="rnd" cmpd="sng">
            <a:solidFill>
              <a:srgbClr val="EEEA80"/>
            </a:solidFill>
          </a:ln>
        </p:spPr>
        <p:style>
          <a:lnRef idx="1">
            <a:schemeClr val="dk1"/>
          </a:lnRef>
          <a:fillRef idx="0">
            <a:schemeClr val="dk1"/>
          </a:fillRef>
          <a:effectRef idx="0">
            <a:schemeClr val="dk1"/>
          </a:effectRef>
          <a:fontRef idx="minor">
            <a:schemeClr val="tx1"/>
          </a:fontRef>
        </p:style>
      </p:cxnSp>
      <p:sp>
        <p:nvSpPr>
          <p:cNvPr id="5" name="Text Placeholder 10"/>
          <p:cNvSpPr>
            <a:spLocks noGrp="1"/>
          </p:cNvSpPr>
          <p:nvPr>
            <p:ph type="body" sz="quarter" idx="11"/>
          </p:nvPr>
        </p:nvSpPr>
        <p:spPr>
          <a:xfrm>
            <a:off x="900116" y="2840902"/>
            <a:ext cx="7498163" cy="914400"/>
          </a:xfrm>
          <a:prstGeom prst="rect">
            <a:avLst/>
          </a:prstGeom>
        </p:spPr>
        <p:txBody>
          <a:bodyPr>
            <a:noAutofit/>
          </a:bodyPr>
          <a:lstStyle>
            <a:lvl1pPr marL="0" indent="0" algn="ctr">
              <a:buFontTx/>
              <a:buNone/>
              <a:defRPr sz="1600">
                <a:solidFill>
                  <a:schemeClr val="bg1"/>
                </a:solidFill>
              </a:defRPr>
            </a:lvl1pPr>
            <a:lvl2pPr marL="457189" indent="0">
              <a:buFontTx/>
              <a:buNone/>
              <a:defRPr sz="1600">
                <a:solidFill>
                  <a:srgbClr val="FFFFFF"/>
                </a:solidFill>
              </a:defRPr>
            </a:lvl2pPr>
            <a:lvl3pPr marL="914378" indent="0">
              <a:buFontTx/>
              <a:buNone/>
              <a:defRPr sz="1600">
                <a:solidFill>
                  <a:srgbClr val="FFFFFF"/>
                </a:solidFill>
              </a:defRPr>
            </a:lvl3pPr>
            <a:lvl4pPr marL="1371566" indent="0">
              <a:buFontTx/>
              <a:buNone/>
              <a:defRPr sz="1600">
                <a:solidFill>
                  <a:srgbClr val="FFFFFF"/>
                </a:solidFill>
              </a:defRPr>
            </a:lvl4pPr>
            <a:lvl5pPr marL="1828754" indent="0">
              <a:buFontTx/>
              <a:buNone/>
              <a:defRPr sz="1600">
                <a:solidFill>
                  <a:srgbClr val="FFFFFF"/>
                </a:solidFill>
              </a:defRPr>
            </a:lvl5pPr>
          </a:lstStyle>
          <a:p>
            <a:pPr lvl="0"/>
            <a:r>
              <a:rPr lang="en-US"/>
              <a:t>Edit Master text styles</a:t>
            </a:r>
          </a:p>
        </p:txBody>
      </p:sp>
      <p:sp>
        <p:nvSpPr>
          <p:cNvPr id="6" name="Text Placeholder 8"/>
          <p:cNvSpPr>
            <a:spLocks noGrp="1"/>
          </p:cNvSpPr>
          <p:nvPr>
            <p:ph type="body" sz="quarter" idx="10"/>
          </p:nvPr>
        </p:nvSpPr>
        <p:spPr>
          <a:xfrm>
            <a:off x="900116" y="1907912"/>
            <a:ext cx="7498163" cy="914400"/>
          </a:xfrm>
          <a:prstGeom prst="rect">
            <a:avLst/>
          </a:prstGeom>
        </p:spPr>
        <p:txBody>
          <a:bodyPr>
            <a:normAutofit/>
          </a:bodyPr>
          <a:lstStyle>
            <a:lvl1pPr marL="0" indent="0" algn="ctr">
              <a:buNone/>
              <a:defRPr sz="3400" b="1">
                <a:solidFill>
                  <a:schemeClr val="bg1"/>
                </a:solidFill>
              </a:defRPr>
            </a:lvl1pPr>
            <a:lvl2pPr>
              <a:defRPr b="1">
                <a:solidFill>
                  <a:srgbClr val="EEEA80"/>
                </a:solidFill>
              </a:defRPr>
            </a:lvl2pPr>
            <a:lvl3pPr>
              <a:defRPr b="1">
                <a:solidFill>
                  <a:srgbClr val="EEEA80"/>
                </a:solidFill>
              </a:defRPr>
            </a:lvl3pPr>
            <a:lvl4pPr>
              <a:defRPr b="1">
                <a:solidFill>
                  <a:srgbClr val="EEEA80"/>
                </a:solidFill>
              </a:defRPr>
            </a:lvl4pPr>
            <a:lvl5pPr>
              <a:defRPr b="1">
                <a:solidFill>
                  <a:srgbClr val="EEEA80"/>
                </a:solidFill>
              </a:defRPr>
            </a:lvl5pPr>
          </a:lstStyle>
          <a:p>
            <a:pPr lvl="0"/>
            <a:r>
              <a:rPr lang="en-US"/>
              <a:t>Edit Master text styles</a:t>
            </a:r>
          </a:p>
        </p:txBody>
      </p:sp>
    </p:spTree>
    <p:extLst>
      <p:ext uri="{BB962C8B-B14F-4D97-AF65-F5344CB8AC3E}">
        <p14:creationId xmlns:p14="http://schemas.microsoft.com/office/powerpoint/2010/main" val="19935310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FB266-4E0D-4250-9CB2-8E5FF2710A5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17766DB-99C1-4191-8D46-2FD45A9638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3BCA131-534F-4A38-8504-167DE8A38857}"/>
              </a:ext>
            </a:extLst>
          </p:cNvPr>
          <p:cNvSpPr>
            <a:spLocks noGrp="1"/>
          </p:cNvSpPr>
          <p:nvPr>
            <p:ph type="dt" sz="half" idx="10"/>
          </p:nvPr>
        </p:nvSpPr>
        <p:spPr/>
        <p:txBody>
          <a:bodyPr/>
          <a:lstStyle/>
          <a:p>
            <a:fld id="{7BFECE8C-9B6A-40D3-8ADC-F27F28F4F6DE}" type="datetimeFigureOut">
              <a:rPr lang="en-GB" smtClean="0"/>
              <a:t>13/11/2019</a:t>
            </a:fld>
            <a:endParaRPr lang="en-GB"/>
          </a:p>
        </p:txBody>
      </p:sp>
      <p:sp>
        <p:nvSpPr>
          <p:cNvPr id="5" name="Footer Placeholder 4">
            <a:extLst>
              <a:ext uri="{FF2B5EF4-FFF2-40B4-BE49-F238E27FC236}">
                <a16:creationId xmlns:a16="http://schemas.microsoft.com/office/drawing/2014/main" id="{E93EFA2A-5885-4ED2-9099-A9F938D7E7E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ECF6458-7F4B-443D-94FF-940E350D1033}"/>
              </a:ext>
            </a:extLst>
          </p:cNvPr>
          <p:cNvSpPr>
            <a:spLocks noGrp="1"/>
          </p:cNvSpPr>
          <p:nvPr>
            <p:ph type="sldNum" sz="quarter" idx="12"/>
          </p:nvPr>
        </p:nvSpPr>
        <p:spPr/>
        <p:txBody>
          <a:bodyPr/>
          <a:lstStyle/>
          <a:p>
            <a:fld id="{A9323F46-66D9-4FCA-B993-8B04682D4D76}" type="slidenum">
              <a:rPr lang="en-GB" smtClean="0"/>
              <a:t>‹#›</a:t>
            </a:fld>
            <a:endParaRPr lang="en-GB"/>
          </a:p>
        </p:txBody>
      </p:sp>
    </p:spTree>
    <p:extLst>
      <p:ext uri="{BB962C8B-B14F-4D97-AF65-F5344CB8AC3E}">
        <p14:creationId xmlns:p14="http://schemas.microsoft.com/office/powerpoint/2010/main" val="6322226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 Column text lbock">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6" name="Picture 1" descr="cfab-icon-purpl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24876" y="219075"/>
            <a:ext cx="330200" cy="419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Slide Number Placeholder 2"/>
          <p:cNvSpPr txBox="1">
            <a:spLocks/>
          </p:cNvSpPr>
          <p:nvPr/>
        </p:nvSpPr>
        <p:spPr>
          <a:xfrm>
            <a:off x="8526466" y="4767265"/>
            <a:ext cx="414337" cy="274637"/>
          </a:xfrm>
          <a:prstGeom prst="rect">
            <a:avLst/>
          </a:prstGeom>
        </p:spPr>
        <p:txBody>
          <a:bodyPr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955751" indent="-1955751" fontAlgn="auto">
              <a:spcBef>
                <a:spcPts val="0"/>
              </a:spcBef>
              <a:spcAft>
                <a:spcPts val="0"/>
              </a:spcAft>
              <a:defRPr/>
            </a:pPr>
            <a:fld id="{DD2A87EC-9465-4CAF-BEEA-AF9C74C794A7}" type="slidenum">
              <a:rPr lang="en-US" sz="800" smtClean="0"/>
              <a:pPr marL="1955751" indent="-1955751" fontAlgn="auto">
                <a:spcBef>
                  <a:spcPts val="0"/>
                </a:spcBef>
                <a:spcAft>
                  <a:spcPts val="0"/>
                </a:spcAft>
                <a:defRPr/>
              </a:pPr>
              <a:t>‹#›</a:t>
            </a:fld>
            <a:endParaRPr lang="en-US" sz="800" dirty="0"/>
          </a:p>
        </p:txBody>
      </p:sp>
      <p:sp>
        <p:nvSpPr>
          <p:cNvPr id="5" name="Text Placeholder 4"/>
          <p:cNvSpPr>
            <a:spLocks noGrp="1"/>
          </p:cNvSpPr>
          <p:nvPr>
            <p:ph type="body" sz="quarter" idx="10"/>
          </p:nvPr>
        </p:nvSpPr>
        <p:spPr>
          <a:xfrm>
            <a:off x="1619254" y="2008569"/>
            <a:ext cx="6116637" cy="1258888"/>
          </a:xfrm>
          <a:prstGeom prst="rect">
            <a:avLst/>
          </a:prstGeom>
        </p:spPr>
        <p:txBody>
          <a:bodyPr>
            <a:noAutofit/>
          </a:bodyPr>
          <a:lstStyle>
            <a:lvl1pPr marL="0" indent="0">
              <a:buFontTx/>
              <a:buNone/>
              <a:defRPr sz="1400">
                <a:solidFill>
                  <a:srgbClr val="4A4A49"/>
                </a:solidFill>
                <a:latin typeface="+mn-lt"/>
              </a:defRPr>
            </a:lvl1pPr>
            <a:lvl2pPr marL="457189" indent="0">
              <a:buFontTx/>
              <a:buNone/>
              <a:defRPr sz="1400">
                <a:latin typeface="+mn-lt"/>
              </a:defRPr>
            </a:lvl2pPr>
            <a:lvl3pPr marL="914378" indent="0">
              <a:buFontTx/>
              <a:buNone/>
              <a:defRPr sz="1400">
                <a:latin typeface="+mn-lt"/>
              </a:defRPr>
            </a:lvl3pPr>
            <a:lvl4pPr marL="1371566" indent="0">
              <a:buFontTx/>
              <a:buNone/>
              <a:defRPr sz="1400">
                <a:latin typeface="+mn-lt"/>
              </a:defRPr>
            </a:lvl4pPr>
            <a:lvl5pPr marL="1828754" indent="0">
              <a:buFontTx/>
              <a:buNone/>
              <a:defRPr sz="1400">
                <a:latin typeface="+mn-lt"/>
              </a:defRPr>
            </a:lvl5pPr>
          </a:lstStyle>
          <a:p>
            <a:pPr lvl="0"/>
            <a:r>
              <a:rPr lang="en-US"/>
              <a:t>Edit Master text styles</a:t>
            </a:r>
          </a:p>
        </p:txBody>
      </p:sp>
      <p:sp>
        <p:nvSpPr>
          <p:cNvPr id="7" name="Text Placeholder 6"/>
          <p:cNvSpPr>
            <a:spLocks noGrp="1"/>
          </p:cNvSpPr>
          <p:nvPr>
            <p:ph type="body" sz="quarter" idx="11"/>
          </p:nvPr>
        </p:nvSpPr>
        <p:spPr>
          <a:xfrm>
            <a:off x="1619253" y="1562100"/>
            <a:ext cx="6121399" cy="325438"/>
          </a:xfrm>
          <a:prstGeom prst="rect">
            <a:avLst/>
          </a:prstGeom>
        </p:spPr>
        <p:txBody>
          <a:bodyPr>
            <a:noAutofit/>
          </a:bodyPr>
          <a:lstStyle>
            <a:lvl1pPr marL="0" indent="0">
              <a:buNone/>
              <a:defRPr sz="1800" b="1"/>
            </a:lvl1pPr>
          </a:lstStyle>
          <a:p>
            <a:pPr lvl="0"/>
            <a:r>
              <a:rPr lang="en-US"/>
              <a:t>Edit Master text styles</a:t>
            </a:r>
          </a:p>
        </p:txBody>
      </p:sp>
      <p:sp>
        <p:nvSpPr>
          <p:cNvPr id="9" name="Title 1"/>
          <p:cNvSpPr>
            <a:spLocks noGrp="1"/>
          </p:cNvSpPr>
          <p:nvPr>
            <p:ph type="title"/>
          </p:nvPr>
        </p:nvSpPr>
        <p:spPr>
          <a:xfrm>
            <a:off x="457200" y="205981"/>
            <a:ext cx="8068192" cy="662701"/>
          </a:xfrm>
          <a:prstGeom prst="rect">
            <a:avLst/>
          </a:prstGeom>
        </p:spPr>
        <p:txBody>
          <a:bodyPr/>
          <a:lstStyle>
            <a:lvl1pPr>
              <a:defRPr sz="2800"/>
            </a:lvl1pPr>
          </a:lstStyle>
          <a:p>
            <a:r>
              <a:rPr lang="en-US"/>
              <a:t>Click to edit Master title style</a:t>
            </a:r>
            <a:endParaRPr lang="en-US" dirty="0"/>
          </a:p>
        </p:txBody>
      </p:sp>
    </p:spTree>
    <p:extLst>
      <p:ext uri="{BB962C8B-B14F-4D97-AF65-F5344CB8AC3E}">
        <p14:creationId xmlns:p14="http://schemas.microsoft.com/office/powerpoint/2010/main" val="2078786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ale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descr="cfab-icon-purpl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25392" y="219666"/>
            <a:ext cx="329850" cy="418998"/>
          </a:xfrm>
          <a:prstGeom prst="rect">
            <a:avLst/>
          </a:prstGeom>
        </p:spPr>
      </p:pic>
    </p:spTree>
    <p:extLst>
      <p:ext uri="{BB962C8B-B14F-4D97-AF65-F5344CB8AC3E}">
        <p14:creationId xmlns:p14="http://schemas.microsoft.com/office/powerpoint/2010/main" val="1256901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urple Background">
    <p:bg>
      <p:bgPr>
        <a:solidFill>
          <a:srgbClr val="462666"/>
        </a:solidFill>
        <a:effectLst/>
      </p:bgPr>
    </p:bg>
    <p:spTree>
      <p:nvGrpSpPr>
        <p:cNvPr id="1" name=""/>
        <p:cNvGrpSpPr/>
        <p:nvPr/>
      </p:nvGrpSpPr>
      <p:grpSpPr>
        <a:xfrm>
          <a:off x="0" y="0"/>
          <a:ext cx="0" cy="0"/>
          <a:chOff x="0" y="0"/>
          <a:chExt cx="0" cy="0"/>
        </a:xfrm>
      </p:grpSpPr>
      <p:pic>
        <p:nvPicPr>
          <p:cNvPr id="2" name="Picture 1" descr="cfab-logo-white.pn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8518409" y="198333"/>
            <a:ext cx="396992" cy="440459"/>
          </a:xfrm>
          <a:prstGeom prst="rect">
            <a:avLst/>
          </a:prstGeom>
        </p:spPr>
      </p:pic>
    </p:spTree>
    <p:extLst>
      <p:ext uri="{BB962C8B-B14F-4D97-AF65-F5344CB8AC3E}">
        <p14:creationId xmlns:p14="http://schemas.microsoft.com/office/powerpoint/2010/main" val="2603121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9C50EFDC-D60A-0C42-AD3C-7DBA1EB19586}" type="datetime1">
              <a:rPr lang="en-GB" smtClean="0"/>
              <a:t>13/11/2019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381C4D-2DC8-A94E-B1FA-8E326EC321D0}" type="slidenum">
              <a:rPr lang="en-US" smtClean="0"/>
              <a:t>‹#›</a:t>
            </a:fld>
            <a:endParaRPr lang="en-US"/>
          </a:p>
        </p:txBody>
      </p:sp>
    </p:spTree>
    <p:extLst>
      <p:ext uri="{BB962C8B-B14F-4D97-AF65-F5344CB8AC3E}">
        <p14:creationId xmlns:p14="http://schemas.microsoft.com/office/powerpoint/2010/main" val="3862482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D42BA4D1-AD4F-8D4F-9AB4-38C8366AE1B3}" type="datetime1">
              <a:rPr lang="en-GB" smtClean="0"/>
              <a:t>13/11/2019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381C4D-2DC8-A94E-B1FA-8E326EC321D0}" type="slidenum">
              <a:rPr lang="en-US" smtClean="0"/>
              <a:t>‹#›</a:t>
            </a:fld>
            <a:endParaRPr lang="en-US"/>
          </a:p>
        </p:txBody>
      </p:sp>
    </p:spTree>
    <p:extLst>
      <p:ext uri="{BB962C8B-B14F-4D97-AF65-F5344CB8AC3E}">
        <p14:creationId xmlns:p14="http://schemas.microsoft.com/office/powerpoint/2010/main" val="22342550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7A1A2CAC-0FD6-6849-BCD7-4C28D36AE84B}" type="datetime1">
              <a:rPr lang="en-GB" smtClean="0"/>
              <a:t>13/11/2019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381C4D-2DC8-A94E-B1FA-8E326EC321D0}" type="slidenum">
              <a:rPr lang="en-US" smtClean="0"/>
              <a:t>‹#›</a:t>
            </a:fld>
            <a:endParaRPr lang="en-US"/>
          </a:p>
        </p:txBody>
      </p:sp>
    </p:spTree>
    <p:extLst>
      <p:ext uri="{BB962C8B-B14F-4D97-AF65-F5344CB8AC3E}">
        <p14:creationId xmlns:p14="http://schemas.microsoft.com/office/powerpoint/2010/main" val="6813111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6ADFCCDE-1541-8D45-9586-304D1D09B9B4}" type="datetime1">
              <a:rPr lang="en-GB" smtClean="0"/>
              <a:t>13/11/2019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381C4D-2DC8-A94E-B1FA-8E326EC321D0}" type="slidenum">
              <a:rPr lang="en-US" smtClean="0"/>
              <a:t>‹#›</a:t>
            </a:fld>
            <a:endParaRPr lang="en-US"/>
          </a:p>
        </p:txBody>
      </p:sp>
    </p:spTree>
    <p:extLst>
      <p:ext uri="{BB962C8B-B14F-4D97-AF65-F5344CB8AC3E}">
        <p14:creationId xmlns:p14="http://schemas.microsoft.com/office/powerpoint/2010/main" val="3977095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5E5A08-E242-CC4B-9F22-1BC7AA05DF8E}" type="datetime1">
              <a:rPr lang="en-GB" smtClean="0"/>
              <a:t>13/11/2019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381C4D-2DC8-A94E-B1FA-8E326EC321D0}" type="slidenum">
              <a:rPr lang="en-US" smtClean="0"/>
              <a:t>‹#›</a:t>
            </a:fld>
            <a:endParaRPr lang="en-US"/>
          </a:p>
        </p:txBody>
      </p:sp>
    </p:spTree>
    <p:extLst>
      <p:ext uri="{BB962C8B-B14F-4D97-AF65-F5344CB8AC3E}">
        <p14:creationId xmlns:p14="http://schemas.microsoft.com/office/powerpoint/2010/main" val="948614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223A4305-9121-3A40-95EC-3979529F5D1B}" type="datetime1">
              <a:rPr lang="en-GB" smtClean="0"/>
              <a:t>13/11/2019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381C4D-2DC8-A94E-B1FA-8E326EC321D0}" type="slidenum">
              <a:rPr lang="en-US" smtClean="0"/>
              <a:t>‹#›</a:t>
            </a:fld>
            <a:endParaRPr lang="en-US"/>
          </a:p>
        </p:txBody>
      </p:sp>
    </p:spTree>
    <p:extLst>
      <p:ext uri="{BB962C8B-B14F-4D97-AF65-F5344CB8AC3E}">
        <p14:creationId xmlns:p14="http://schemas.microsoft.com/office/powerpoint/2010/main" val="8531884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7B379D2-8437-B449-A32B-766BC5930BC1}" type="datetime1">
              <a:rPr lang="en-GB" smtClean="0"/>
              <a:t>13/11/2019</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E8381C4D-2DC8-A94E-B1FA-8E326EC321D0}" type="slidenum">
              <a:rPr lang="en-US" smtClean="0"/>
              <a:t>‹#›</a:t>
            </a:fld>
            <a:endParaRPr lang="en-US"/>
          </a:p>
        </p:txBody>
      </p:sp>
    </p:spTree>
    <p:extLst>
      <p:ext uri="{BB962C8B-B14F-4D97-AF65-F5344CB8AC3E}">
        <p14:creationId xmlns:p14="http://schemas.microsoft.com/office/powerpoint/2010/main" val="26557053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 id="2147483662" r:id="rId14"/>
    <p:sldLayoutId id="2147483663" r:id="rId15"/>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15.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fab-logo-white.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73134" y="349552"/>
            <a:ext cx="2187944" cy="844766"/>
          </a:xfrm>
          <a:prstGeom prst="rect">
            <a:avLst/>
          </a:prstGeom>
        </p:spPr>
      </p:pic>
      <p:sp>
        <p:nvSpPr>
          <p:cNvPr id="2" name="TextBox 1"/>
          <p:cNvSpPr txBox="1"/>
          <p:nvPr/>
        </p:nvSpPr>
        <p:spPr>
          <a:xfrm>
            <a:off x="782888" y="1263333"/>
            <a:ext cx="7989716" cy="1661993"/>
          </a:xfrm>
          <a:prstGeom prst="rect">
            <a:avLst/>
          </a:prstGeom>
          <a:noFill/>
        </p:spPr>
        <p:txBody>
          <a:bodyPr wrap="square" rtlCol="0">
            <a:spAutoFit/>
          </a:bodyPr>
          <a:lstStyle/>
          <a:p>
            <a:pPr algn="r"/>
            <a:r>
              <a:rPr lang="en-GB" sz="3400" b="1" dirty="0">
                <a:solidFill>
                  <a:schemeClr val="bg1"/>
                </a:solidFill>
                <a:cs typeface="Calibri"/>
              </a:rPr>
              <a:t>The Centre for Ageing Better:</a:t>
            </a:r>
          </a:p>
          <a:p>
            <a:pPr algn="r"/>
            <a:r>
              <a:rPr lang="en-GB" sz="3400" b="1" dirty="0">
                <a:solidFill>
                  <a:schemeClr val="bg1"/>
                </a:solidFill>
                <a:latin typeface="Calibri"/>
                <a:cs typeface="Calibri"/>
              </a:rPr>
              <a:t>Adaptations and Non-Decent Homes</a:t>
            </a:r>
          </a:p>
          <a:p>
            <a:pPr algn="r"/>
            <a:r>
              <a:rPr lang="en-GB" sz="3400" b="1" dirty="0">
                <a:solidFill>
                  <a:schemeClr val="bg1"/>
                </a:solidFill>
                <a:latin typeface="Calibri"/>
                <a:cs typeface="Calibri"/>
              </a:rPr>
              <a:t>What’s the Evidence?</a:t>
            </a:r>
            <a:endParaRPr lang="en-US" sz="3400" b="1" dirty="0">
              <a:solidFill>
                <a:schemeClr val="bg1"/>
              </a:solidFill>
              <a:latin typeface="Calibri"/>
              <a:cs typeface="Calibri"/>
            </a:endParaRPr>
          </a:p>
        </p:txBody>
      </p:sp>
      <p:sp>
        <p:nvSpPr>
          <p:cNvPr id="7" name="TextBox 6"/>
          <p:cNvSpPr txBox="1"/>
          <p:nvPr/>
        </p:nvSpPr>
        <p:spPr>
          <a:xfrm>
            <a:off x="2561078" y="3570305"/>
            <a:ext cx="6117258" cy="369332"/>
          </a:xfrm>
          <a:prstGeom prst="rect">
            <a:avLst/>
          </a:prstGeom>
          <a:noFill/>
        </p:spPr>
        <p:txBody>
          <a:bodyPr wrap="square" rtlCol="0">
            <a:spAutoFit/>
          </a:bodyPr>
          <a:lstStyle/>
          <a:p>
            <a:pPr algn="r"/>
            <a:r>
              <a:rPr lang="en-US" dirty="0">
                <a:solidFill>
                  <a:schemeClr val="bg1"/>
                </a:solidFill>
                <a:latin typeface="Calibri"/>
                <a:cs typeface="Calibri"/>
              </a:rPr>
              <a:t>Millie Brown, Evidence Officer (Housing)</a:t>
            </a:r>
          </a:p>
        </p:txBody>
      </p:sp>
      <p:sp>
        <p:nvSpPr>
          <p:cNvPr id="8" name="TextBox 7"/>
          <p:cNvSpPr txBox="1"/>
          <p:nvPr/>
        </p:nvSpPr>
        <p:spPr>
          <a:xfrm>
            <a:off x="2267715" y="2740660"/>
            <a:ext cx="6410621" cy="369332"/>
          </a:xfrm>
          <a:prstGeom prst="rect">
            <a:avLst/>
          </a:prstGeom>
          <a:noFill/>
        </p:spPr>
        <p:txBody>
          <a:bodyPr wrap="square" rtlCol="0">
            <a:spAutoFit/>
          </a:bodyPr>
          <a:lstStyle/>
          <a:p>
            <a:pPr algn="r"/>
            <a:r>
              <a:rPr lang="en-GB" b="1" dirty="0">
                <a:solidFill>
                  <a:schemeClr val="bg1"/>
                </a:solidFill>
                <a:cs typeface="Calibri"/>
              </a:rPr>
              <a:t>November 2019</a:t>
            </a:r>
          </a:p>
        </p:txBody>
      </p:sp>
      <p:cxnSp>
        <p:nvCxnSpPr>
          <p:cNvPr id="9" name="Straight Connector 8"/>
          <p:cNvCxnSpPr/>
          <p:nvPr/>
        </p:nvCxnSpPr>
        <p:spPr>
          <a:xfrm>
            <a:off x="8118319" y="3351580"/>
            <a:ext cx="333957" cy="0"/>
          </a:xfrm>
          <a:prstGeom prst="line">
            <a:avLst/>
          </a:prstGeom>
          <a:ln w="38100" cap="rnd" cmpd="sng">
            <a:solidFill>
              <a:srgbClr val="EA5167"/>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2829969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9019" y="198333"/>
            <a:ext cx="8325962" cy="707886"/>
          </a:xfrm>
          <a:prstGeom prst="rect">
            <a:avLst/>
          </a:prstGeom>
          <a:noFill/>
        </p:spPr>
        <p:txBody>
          <a:bodyPr wrap="square" rtlCol="0">
            <a:spAutoFit/>
          </a:bodyPr>
          <a:lstStyle/>
          <a:p>
            <a:r>
              <a:rPr lang="en-US" sz="4000" b="1" dirty="0">
                <a:solidFill>
                  <a:srgbClr val="462666"/>
                </a:solidFill>
              </a:rPr>
              <a:t>So what is a ‘Decent Home’?</a:t>
            </a:r>
          </a:p>
        </p:txBody>
      </p:sp>
      <p:sp>
        <p:nvSpPr>
          <p:cNvPr id="3" name="Content Placeholder 1"/>
          <p:cNvSpPr txBox="1">
            <a:spLocks/>
          </p:cNvSpPr>
          <p:nvPr/>
        </p:nvSpPr>
        <p:spPr>
          <a:xfrm>
            <a:off x="477671" y="887104"/>
            <a:ext cx="8365883" cy="412378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400"/>
              </a:spcAft>
              <a:buSzPct val="55000"/>
              <a:buBlip>
                <a:blip r:embed="rId3"/>
              </a:buBlip>
            </a:pPr>
            <a:endParaRPr lang="en-US" sz="1800" dirty="0">
              <a:solidFill>
                <a:srgbClr val="462666"/>
              </a:solidFill>
            </a:endParaRPr>
          </a:p>
        </p:txBody>
      </p:sp>
      <p:sp>
        <p:nvSpPr>
          <p:cNvPr id="4" name="TextBox 3">
            <a:extLst>
              <a:ext uri="{FF2B5EF4-FFF2-40B4-BE49-F238E27FC236}">
                <a16:creationId xmlns:a16="http://schemas.microsoft.com/office/drawing/2014/main" id="{36FC33F4-5C92-4C64-A205-FCFAF0DAE325}"/>
              </a:ext>
            </a:extLst>
          </p:cNvPr>
          <p:cNvSpPr txBox="1"/>
          <p:nvPr/>
        </p:nvSpPr>
        <p:spPr>
          <a:xfrm>
            <a:off x="565407" y="2190779"/>
            <a:ext cx="8013186" cy="1938992"/>
          </a:xfrm>
          <a:prstGeom prst="rect">
            <a:avLst/>
          </a:prstGeom>
          <a:noFill/>
        </p:spPr>
        <p:txBody>
          <a:bodyPr wrap="square" rtlCol="0">
            <a:spAutoFit/>
          </a:bodyPr>
          <a:lstStyle/>
          <a:p>
            <a:pPr marL="342900" lvl="0" indent="-342900">
              <a:buFont typeface="Arial" panose="020B0604020202020204" pitchFamily="34" charset="0"/>
              <a:buChar char="•"/>
            </a:pPr>
            <a:r>
              <a:rPr lang="en-GB" sz="2400" b="1" dirty="0"/>
              <a:t>It meets the current statutory minimum for housing (HHSRS*)</a:t>
            </a:r>
          </a:p>
          <a:p>
            <a:pPr marL="342900" lvl="0" indent="-342900">
              <a:buFont typeface="Arial" panose="020B0604020202020204" pitchFamily="34" charset="0"/>
              <a:buChar char="•"/>
            </a:pPr>
            <a:r>
              <a:rPr lang="en-GB" sz="2400" b="1" dirty="0"/>
              <a:t>It is in a reasonable state of repair</a:t>
            </a:r>
          </a:p>
          <a:p>
            <a:pPr marL="342900" lvl="0" indent="-342900">
              <a:buFont typeface="Arial" panose="020B0604020202020204" pitchFamily="34" charset="0"/>
              <a:buChar char="•"/>
            </a:pPr>
            <a:r>
              <a:rPr lang="en-GB" sz="2400" b="1" dirty="0"/>
              <a:t>It has reasonably modern facilities and services</a:t>
            </a:r>
          </a:p>
          <a:p>
            <a:pPr marL="342900" lvl="0" indent="-342900">
              <a:buFont typeface="Arial" panose="020B0604020202020204" pitchFamily="34" charset="0"/>
              <a:buChar char="•"/>
            </a:pPr>
            <a:r>
              <a:rPr lang="en-GB" sz="2400" b="1" dirty="0"/>
              <a:t>It provides a reasonable degree of thermal comfort</a:t>
            </a:r>
            <a:endParaRPr lang="en-GB" sz="2400" dirty="0"/>
          </a:p>
        </p:txBody>
      </p:sp>
      <p:sp>
        <p:nvSpPr>
          <p:cNvPr id="5" name="TextBox 4">
            <a:extLst>
              <a:ext uri="{FF2B5EF4-FFF2-40B4-BE49-F238E27FC236}">
                <a16:creationId xmlns:a16="http://schemas.microsoft.com/office/drawing/2014/main" id="{07FD581D-76A0-4191-86F9-061691E07D1E}"/>
              </a:ext>
            </a:extLst>
          </p:cNvPr>
          <p:cNvSpPr txBox="1"/>
          <p:nvPr/>
        </p:nvSpPr>
        <p:spPr>
          <a:xfrm>
            <a:off x="0" y="4464814"/>
            <a:ext cx="7739743" cy="369332"/>
          </a:xfrm>
          <a:prstGeom prst="rect">
            <a:avLst/>
          </a:prstGeom>
          <a:noFill/>
        </p:spPr>
        <p:txBody>
          <a:bodyPr wrap="square" rtlCol="0">
            <a:spAutoFit/>
          </a:bodyPr>
          <a:lstStyle/>
          <a:p>
            <a:r>
              <a:rPr lang="en-US" i="1" dirty="0"/>
              <a:t>* Specific hazards (29) that pose a threat to occupants’ health or safety</a:t>
            </a:r>
            <a:endParaRPr lang="en-GB" i="1" dirty="0"/>
          </a:p>
        </p:txBody>
      </p:sp>
      <p:sp>
        <p:nvSpPr>
          <p:cNvPr id="6" name="TextBox 5">
            <a:extLst>
              <a:ext uri="{FF2B5EF4-FFF2-40B4-BE49-F238E27FC236}">
                <a16:creationId xmlns:a16="http://schemas.microsoft.com/office/drawing/2014/main" id="{99606E70-047E-4C4D-8E05-535EDC773706}"/>
              </a:ext>
            </a:extLst>
          </p:cNvPr>
          <p:cNvSpPr txBox="1"/>
          <p:nvPr/>
        </p:nvSpPr>
        <p:spPr>
          <a:xfrm>
            <a:off x="244929" y="1257590"/>
            <a:ext cx="8013186" cy="830997"/>
          </a:xfrm>
          <a:prstGeom prst="rect">
            <a:avLst/>
          </a:prstGeom>
          <a:noFill/>
        </p:spPr>
        <p:txBody>
          <a:bodyPr wrap="square" rtlCol="0">
            <a:spAutoFit/>
          </a:bodyPr>
          <a:lstStyle/>
          <a:p>
            <a:r>
              <a:rPr lang="en-US" sz="2400" dirty="0"/>
              <a:t>Developed in early 2000s, defined in 2004 (Housing Act/2006 amendments</a:t>
            </a:r>
            <a:r>
              <a:rPr lang="en-US" dirty="0"/>
              <a:t>)</a:t>
            </a:r>
            <a:endParaRPr lang="en-GB" dirty="0"/>
          </a:p>
        </p:txBody>
      </p:sp>
    </p:spTree>
    <p:extLst>
      <p:ext uri="{BB962C8B-B14F-4D97-AF65-F5344CB8AC3E}">
        <p14:creationId xmlns:p14="http://schemas.microsoft.com/office/powerpoint/2010/main" val="417257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C13B4E-7639-4F4D-B49D-1B18CC7C2ED7}"/>
              </a:ext>
            </a:extLst>
          </p:cNvPr>
          <p:cNvSpPr>
            <a:spLocks noGrp="1"/>
          </p:cNvSpPr>
          <p:nvPr>
            <p:ph type="title"/>
          </p:nvPr>
        </p:nvSpPr>
        <p:spPr>
          <a:xfrm>
            <a:off x="0" y="1449427"/>
            <a:ext cx="8068192" cy="662701"/>
          </a:xfrm>
        </p:spPr>
        <p:txBody>
          <a:bodyPr>
            <a:noAutofit/>
          </a:bodyPr>
          <a:lstStyle/>
          <a:p>
            <a:r>
              <a:rPr lang="en-GB" sz="4400" b="1" dirty="0"/>
              <a:t>What is the Evidence?</a:t>
            </a:r>
          </a:p>
        </p:txBody>
      </p:sp>
      <p:pic>
        <p:nvPicPr>
          <p:cNvPr id="7" name="Picture 2" descr="C:\Users\Sue Adams\Pictures\C&amp;Re_logo.jpg">
            <a:extLst>
              <a:ext uri="{FF2B5EF4-FFF2-40B4-BE49-F238E27FC236}">
                <a16:creationId xmlns:a16="http://schemas.microsoft.com/office/drawing/2014/main" id="{03EC40D5-FA44-4FEB-AA40-17D829879376}"/>
              </a:ext>
            </a:extLst>
          </p:cNvPr>
          <p:cNvPicPr>
            <a:picLocks noChangeAspect="1" noChangeArrowheads="1"/>
          </p:cNvPicPr>
          <p:nvPr/>
        </p:nvPicPr>
        <p:blipFill>
          <a:blip r:embed="rId3" cstate="print"/>
          <a:srcRect/>
          <a:stretch>
            <a:fillRect/>
          </a:stretch>
        </p:blipFill>
        <p:spPr bwMode="auto">
          <a:xfrm>
            <a:off x="5835055" y="3008479"/>
            <a:ext cx="3002507" cy="1290566"/>
          </a:xfrm>
          <a:prstGeom prst="rect">
            <a:avLst/>
          </a:prstGeom>
          <a:noFill/>
        </p:spPr>
      </p:pic>
      <p:pic>
        <p:nvPicPr>
          <p:cNvPr id="11" name="Picture 10">
            <a:extLst>
              <a:ext uri="{FF2B5EF4-FFF2-40B4-BE49-F238E27FC236}">
                <a16:creationId xmlns:a16="http://schemas.microsoft.com/office/drawing/2014/main" id="{33726BF7-FAEC-4741-B1E2-22AEE39507E2}"/>
              </a:ext>
            </a:extLst>
          </p:cNvPr>
          <p:cNvPicPr>
            <a:picLocks noChangeAspect="1"/>
          </p:cNvPicPr>
          <p:nvPr/>
        </p:nvPicPr>
        <p:blipFill>
          <a:blip r:embed="rId4"/>
          <a:stretch>
            <a:fillRect/>
          </a:stretch>
        </p:blipFill>
        <p:spPr>
          <a:xfrm>
            <a:off x="2729552" y="3008479"/>
            <a:ext cx="3002507" cy="1162304"/>
          </a:xfrm>
          <a:prstGeom prst="rect">
            <a:avLst/>
          </a:prstGeom>
        </p:spPr>
      </p:pic>
    </p:spTree>
    <p:extLst>
      <p:ext uri="{BB962C8B-B14F-4D97-AF65-F5344CB8AC3E}">
        <p14:creationId xmlns:p14="http://schemas.microsoft.com/office/powerpoint/2010/main" val="42403834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0511" y="506093"/>
            <a:ext cx="8325962" cy="769441"/>
          </a:xfrm>
          <a:prstGeom prst="rect">
            <a:avLst/>
          </a:prstGeom>
          <a:noFill/>
        </p:spPr>
        <p:txBody>
          <a:bodyPr wrap="square" rtlCol="0">
            <a:spAutoFit/>
          </a:bodyPr>
          <a:lstStyle/>
          <a:p>
            <a:r>
              <a:rPr lang="en-US" sz="4400" b="1" dirty="0">
                <a:solidFill>
                  <a:srgbClr val="462666"/>
                </a:solidFill>
              </a:rPr>
              <a:t>The Facts so far…</a:t>
            </a:r>
          </a:p>
        </p:txBody>
      </p:sp>
      <p:sp>
        <p:nvSpPr>
          <p:cNvPr id="5" name="Content Placeholder 1"/>
          <p:cNvSpPr txBox="1">
            <a:spLocks/>
          </p:cNvSpPr>
          <p:nvPr/>
        </p:nvSpPr>
        <p:spPr>
          <a:xfrm>
            <a:off x="970548" y="890814"/>
            <a:ext cx="6489031" cy="398515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400"/>
              </a:spcAft>
              <a:buSzPct val="55000"/>
              <a:buFont typeface="Arial"/>
              <a:buBlip>
                <a:blip r:embed="rId3"/>
              </a:buBlip>
            </a:pPr>
            <a:endParaRPr lang="en-US" sz="1400" dirty="0">
              <a:solidFill>
                <a:srgbClr val="462666"/>
              </a:solidFill>
            </a:endParaRPr>
          </a:p>
          <a:p>
            <a:pPr lvl="1">
              <a:spcAft>
                <a:spcPts val="400"/>
              </a:spcAft>
              <a:buSzPct val="55000"/>
              <a:buFont typeface="Arial"/>
              <a:buBlip>
                <a:blip r:embed="rId3"/>
              </a:buBlip>
            </a:pPr>
            <a:endParaRPr lang="en-US" sz="1200" dirty="0">
              <a:solidFill>
                <a:srgbClr val="462666"/>
              </a:solidFill>
            </a:endParaRPr>
          </a:p>
        </p:txBody>
      </p:sp>
      <p:sp>
        <p:nvSpPr>
          <p:cNvPr id="3" name="TextBox 2">
            <a:extLst>
              <a:ext uri="{FF2B5EF4-FFF2-40B4-BE49-F238E27FC236}">
                <a16:creationId xmlns:a16="http://schemas.microsoft.com/office/drawing/2014/main" id="{31DAC899-E5E3-49B7-993C-BF6484C7815C}"/>
              </a:ext>
            </a:extLst>
          </p:cNvPr>
          <p:cNvSpPr txBox="1"/>
          <p:nvPr/>
        </p:nvSpPr>
        <p:spPr>
          <a:xfrm>
            <a:off x="240511" y="1540698"/>
            <a:ext cx="3621494" cy="2062103"/>
          </a:xfrm>
          <a:prstGeom prst="rect">
            <a:avLst/>
          </a:prstGeom>
          <a:noFill/>
        </p:spPr>
        <p:txBody>
          <a:bodyPr wrap="square" rtlCol="0">
            <a:spAutoFit/>
          </a:bodyPr>
          <a:lstStyle/>
          <a:p>
            <a:pPr algn="ctr"/>
            <a:r>
              <a:rPr lang="en-US" sz="3200" b="1" dirty="0"/>
              <a:t>2 million </a:t>
            </a:r>
            <a:r>
              <a:rPr lang="en-US" sz="3200" dirty="0"/>
              <a:t>older households are living in </a:t>
            </a:r>
            <a:r>
              <a:rPr lang="en-US" sz="3200" b="1" dirty="0"/>
              <a:t>Non-Decent Homes</a:t>
            </a:r>
            <a:endParaRPr lang="en-GB" sz="3200" b="1" dirty="0"/>
          </a:p>
        </p:txBody>
      </p:sp>
      <p:sp>
        <p:nvSpPr>
          <p:cNvPr id="4" name="TextBox 3">
            <a:extLst>
              <a:ext uri="{FF2B5EF4-FFF2-40B4-BE49-F238E27FC236}">
                <a16:creationId xmlns:a16="http://schemas.microsoft.com/office/drawing/2014/main" id="{8CB4DA05-804E-4B4E-A01E-7318BC901470}"/>
              </a:ext>
            </a:extLst>
          </p:cNvPr>
          <p:cNvSpPr txBox="1"/>
          <p:nvPr/>
        </p:nvSpPr>
        <p:spPr>
          <a:xfrm>
            <a:off x="4215063" y="2710978"/>
            <a:ext cx="1874419" cy="1938992"/>
          </a:xfrm>
          <a:prstGeom prst="rect">
            <a:avLst/>
          </a:prstGeom>
          <a:noFill/>
        </p:spPr>
        <p:txBody>
          <a:bodyPr wrap="square" rtlCol="0">
            <a:spAutoFit/>
          </a:bodyPr>
          <a:lstStyle/>
          <a:p>
            <a:pPr algn="ctr"/>
            <a:r>
              <a:rPr lang="en-US" sz="2000" b="1" dirty="0"/>
              <a:t>78% </a:t>
            </a:r>
            <a:r>
              <a:rPr lang="en-US" sz="2000" dirty="0"/>
              <a:t>of these Non-Decent Homes are lived in by older people are </a:t>
            </a:r>
            <a:r>
              <a:rPr lang="en-US" sz="2000" b="1" dirty="0"/>
              <a:t>owner occupied</a:t>
            </a:r>
            <a:endParaRPr lang="en-GB" sz="2000" b="1" dirty="0"/>
          </a:p>
        </p:txBody>
      </p:sp>
      <p:sp>
        <p:nvSpPr>
          <p:cNvPr id="6" name="TextBox 5">
            <a:extLst>
              <a:ext uri="{FF2B5EF4-FFF2-40B4-BE49-F238E27FC236}">
                <a16:creationId xmlns:a16="http://schemas.microsoft.com/office/drawing/2014/main" id="{68A0C491-CD6D-4E65-9737-BA2220DD052A}"/>
              </a:ext>
            </a:extLst>
          </p:cNvPr>
          <p:cNvSpPr txBox="1"/>
          <p:nvPr/>
        </p:nvSpPr>
        <p:spPr>
          <a:xfrm>
            <a:off x="366719" y="4291193"/>
            <a:ext cx="3369077" cy="584775"/>
          </a:xfrm>
          <a:prstGeom prst="rect">
            <a:avLst/>
          </a:prstGeom>
          <a:noFill/>
        </p:spPr>
        <p:txBody>
          <a:bodyPr wrap="square" rtlCol="0">
            <a:spAutoFit/>
          </a:bodyPr>
          <a:lstStyle/>
          <a:p>
            <a:r>
              <a:rPr lang="en-GB" sz="1600" dirty="0"/>
              <a:t>*Source: BRE analysis of the 2017 English Housing Survey (2019)</a:t>
            </a:r>
          </a:p>
        </p:txBody>
      </p:sp>
      <p:sp>
        <p:nvSpPr>
          <p:cNvPr id="7" name="TextBox 6">
            <a:extLst>
              <a:ext uri="{FF2B5EF4-FFF2-40B4-BE49-F238E27FC236}">
                <a16:creationId xmlns:a16="http://schemas.microsoft.com/office/drawing/2014/main" id="{9C291DE7-1CFA-49EE-A021-D9EBD47A0C27}"/>
              </a:ext>
            </a:extLst>
          </p:cNvPr>
          <p:cNvSpPr txBox="1"/>
          <p:nvPr/>
        </p:nvSpPr>
        <p:spPr>
          <a:xfrm>
            <a:off x="5581163" y="860892"/>
            <a:ext cx="2985310" cy="1569660"/>
          </a:xfrm>
          <a:prstGeom prst="rect">
            <a:avLst/>
          </a:prstGeom>
          <a:noFill/>
        </p:spPr>
        <p:txBody>
          <a:bodyPr wrap="square" rtlCol="0">
            <a:spAutoFit/>
          </a:bodyPr>
          <a:lstStyle/>
          <a:p>
            <a:pPr algn="ctr"/>
            <a:r>
              <a:rPr lang="en-GB" sz="2400" b="1" dirty="0"/>
              <a:t>33.8% </a:t>
            </a:r>
            <a:r>
              <a:rPr lang="en-GB" sz="2400" dirty="0"/>
              <a:t>of those living in Non-Decent Homes have </a:t>
            </a:r>
            <a:r>
              <a:rPr lang="en-GB" sz="2400" b="1" dirty="0"/>
              <a:t>long term illness or disability </a:t>
            </a:r>
          </a:p>
        </p:txBody>
      </p:sp>
    </p:spTree>
    <p:extLst>
      <p:ext uri="{BB962C8B-B14F-4D97-AF65-F5344CB8AC3E}">
        <p14:creationId xmlns:p14="http://schemas.microsoft.com/office/powerpoint/2010/main" val="102287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Title 3"/>
          <p:cNvSpPr>
            <a:spLocks noGrp="1"/>
          </p:cNvSpPr>
          <p:nvPr>
            <p:ph type="title"/>
          </p:nvPr>
        </p:nvSpPr>
        <p:spPr bwMode="auto">
          <a:xfrm>
            <a:off x="361569" y="230441"/>
            <a:ext cx="8068192" cy="66270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0000"/>
          </a:bodyPr>
          <a:lstStyle/>
          <a:p>
            <a:r>
              <a:rPr lang="en-GB" b="1" dirty="0">
                <a:solidFill>
                  <a:srgbClr val="462666"/>
                </a:solidFill>
              </a:rPr>
              <a:t>Reason for failing the Decent Homes Standard, 2017</a:t>
            </a:r>
            <a:br>
              <a:rPr lang="en-GB" b="1" dirty="0">
                <a:solidFill>
                  <a:prstClr val="black"/>
                </a:solidFill>
              </a:rPr>
            </a:br>
            <a:endParaRPr lang="en-GB" altLang="en-US" dirty="0">
              <a:solidFill>
                <a:srgbClr val="6EC5D3"/>
              </a:solidFill>
            </a:endParaRPr>
          </a:p>
        </p:txBody>
      </p:sp>
      <p:pic>
        <p:nvPicPr>
          <p:cNvPr id="11" name="Picture 10">
            <a:extLst>
              <a:ext uri="{FF2B5EF4-FFF2-40B4-BE49-F238E27FC236}">
                <a16:creationId xmlns:a16="http://schemas.microsoft.com/office/drawing/2014/main" id="{231C752B-7974-492B-BCE2-7E59587293C8}"/>
              </a:ext>
            </a:extLst>
          </p:cNvPr>
          <p:cNvPicPr>
            <a:picLocks noChangeAspect="1"/>
          </p:cNvPicPr>
          <p:nvPr/>
        </p:nvPicPr>
        <p:blipFill>
          <a:blip r:embed="rId3"/>
          <a:stretch>
            <a:fillRect/>
          </a:stretch>
        </p:blipFill>
        <p:spPr>
          <a:xfrm>
            <a:off x="361569" y="1166117"/>
            <a:ext cx="8273861" cy="3572793"/>
          </a:xfrm>
          <a:prstGeom prst="rect">
            <a:avLst/>
          </a:prstGeom>
          <a:ln w="12700">
            <a:solidFill>
              <a:schemeClr val="accent2"/>
            </a:solidFill>
          </a:ln>
        </p:spPr>
      </p:pic>
      <p:sp>
        <p:nvSpPr>
          <p:cNvPr id="21" name="TextBox 20">
            <a:extLst>
              <a:ext uri="{FF2B5EF4-FFF2-40B4-BE49-F238E27FC236}">
                <a16:creationId xmlns:a16="http://schemas.microsoft.com/office/drawing/2014/main" id="{27A1F299-9716-42F7-8C0E-156167461E09}"/>
              </a:ext>
            </a:extLst>
          </p:cNvPr>
          <p:cNvSpPr txBox="1"/>
          <p:nvPr/>
        </p:nvSpPr>
        <p:spPr>
          <a:xfrm>
            <a:off x="5782438" y="4741169"/>
            <a:ext cx="2913797" cy="246221"/>
          </a:xfrm>
          <a:prstGeom prst="rect">
            <a:avLst/>
          </a:prstGeom>
          <a:noFill/>
        </p:spPr>
        <p:txBody>
          <a:bodyPr wrap="square" rtlCol="0">
            <a:spAutoFit/>
          </a:bodyPr>
          <a:lstStyle/>
          <a:p>
            <a:pPr algn="r" defTabSz="685800">
              <a:defRPr/>
            </a:pPr>
            <a:r>
              <a:rPr lang="en-GB" sz="1000" dirty="0">
                <a:solidFill>
                  <a:prstClr val="black"/>
                </a:solidFill>
                <a:latin typeface="Calibri"/>
              </a:rPr>
              <a:t>Source: English Housing Survey 2017</a:t>
            </a:r>
          </a:p>
        </p:txBody>
      </p:sp>
    </p:spTree>
    <p:extLst>
      <p:ext uri="{BB962C8B-B14F-4D97-AF65-F5344CB8AC3E}">
        <p14:creationId xmlns:p14="http://schemas.microsoft.com/office/powerpoint/2010/main" val="38883891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AB1439D-5EC7-4587-9430-AECC02CE379F}"/>
              </a:ext>
            </a:extLst>
          </p:cNvPr>
          <p:cNvSpPr txBox="1"/>
          <p:nvPr/>
        </p:nvSpPr>
        <p:spPr>
          <a:xfrm>
            <a:off x="-978022" y="893168"/>
            <a:ext cx="6305266" cy="1446550"/>
          </a:xfrm>
          <a:prstGeom prst="rect">
            <a:avLst/>
          </a:prstGeom>
          <a:noFill/>
        </p:spPr>
        <p:txBody>
          <a:bodyPr wrap="square" rtlCol="0">
            <a:spAutoFit/>
          </a:bodyPr>
          <a:lstStyle/>
          <a:p>
            <a:pPr algn="ctr"/>
            <a:r>
              <a:rPr lang="en-GB" sz="4400" b="1" dirty="0"/>
              <a:t>The Cost</a:t>
            </a:r>
          </a:p>
          <a:p>
            <a:pPr algn="ctr"/>
            <a:r>
              <a:rPr lang="en-GB" sz="4400" b="1" dirty="0"/>
              <a:t> to Health</a:t>
            </a:r>
          </a:p>
        </p:txBody>
      </p:sp>
      <p:sp>
        <p:nvSpPr>
          <p:cNvPr id="3" name="TextBox 2">
            <a:extLst>
              <a:ext uri="{FF2B5EF4-FFF2-40B4-BE49-F238E27FC236}">
                <a16:creationId xmlns:a16="http://schemas.microsoft.com/office/drawing/2014/main" id="{5BDD0DBD-AC9B-4BDF-AA6A-B7CCBC489104}"/>
              </a:ext>
            </a:extLst>
          </p:cNvPr>
          <p:cNvSpPr txBox="1"/>
          <p:nvPr/>
        </p:nvSpPr>
        <p:spPr>
          <a:xfrm>
            <a:off x="4650783" y="456061"/>
            <a:ext cx="2773599" cy="2031325"/>
          </a:xfrm>
          <a:prstGeom prst="rect">
            <a:avLst/>
          </a:prstGeom>
          <a:noFill/>
        </p:spPr>
        <p:txBody>
          <a:bodyPr wrap="square" rtlCol="0">
            <a:spAutoFit/>
          </a:bodyPr>
          <a:lstStyle/>
          <a:p>
            <a:pPr algn="ctr"/>
            <a:r>
              <a:rPr lang="en-US" dirty="0"/>
              <a:t>Many of the common chronic health conditions experienced by older people have a causal link to, and/or are exacerbated by particular housing conditions!</a:t>
            </a:r>
            <a:endParaRPr lang="en-GB" dirty="0"/>
          </a:p>
        </p:txBody>
      </p:sp>
      <p:sp>
        <p:nvSpPr>
          <p:cNvPr id="4" name="TextBox 3">
            <a:extLst>
              <a:ext uri="{FF2B5EF4-FFF2-40B4-BE49-F238E27FC236}">
                <a16:creationId xmlns:a16="http://schemas.microsoft.com/office/drawing/2014/main" id="{85C732ED-EA75-4308-81FC-84900285CFBA}"/>
              </a:ext>
            </a:extLst>
          </p:cNvPr>
          <p:cNvSpPr txBox="1"/>
          <p:nvPr/>
        </p:nvSpPr>
        <p:spPr>
          <a:xfrm>
            <a:off x="262839" y="2757877"/>
            <a:ext cx="3595680" cy="1384995"/>
          </a:xfrm>
          <a:prstGeom prst="rect">
            <a:avLst/>
          </a:prstGeom>
          <a:noFill/>
        </p:spPr>
        <p:txBody>
          <a:bodyPr wrap="square" rtlCol="0">
            <a:spAutoFit/>
          </a:bodyPr>
          <a:lstStyle/>
          <a:p>
            <a:pPr algn="ctr"/>
            <a:r>
              <a:rPr lang="en-GB" sz="2800" dirty="0"/>
              <a:t>Cost of poor housing to the </a:t>
            </a:r>
            <a:r>
              <a:rPr lang="en-GB" sz="2800" b="1" dirty="0"/>
              <a:t>NHS</a:t>
            </a:r>
            <a:r>
              <a:rPr lang="en-GB" sz="2800" dirty="0"/>
              <a:t> = </a:t>
            </a:r>
            <a:r>
              <a:rPr lang="en-GB" sz="2800" b="1" dirty="0"/>
              <a:t>£1.4 billion </a:t>
            </a:r>
            <a:r>
              <a:rPr lang="en-GB" sz="2800" dirty="0"/>
              <a:t>pa*</a:t>
            </a:r>
          </a:p>
        </p:txBody>
      </p:sp>
      <p:pic>
        <p:nvPicPr>
          <p:cNvPr id="8" name="Picture 7">
            <a:extLst>
              <a:ext uri="{FF2B5EF4-FFF2-40B4-BE49-F238E27FC236}">
                <a16:creationId xmlns:a16="http://schemas.microsoft.com/office/drawing/2014/main" id="{4B89E23A-3972-4C71-AD60-B36BA294295F}"/>
              </a:ext>
            </a:extLst>
          </p:cNvPr>
          <p:cNvPicPr>
            <a:picLocks noChangeAspect="1"/>
          </p:cNvPicPr>
          <p:nvPr/>
        </p:nvPicPr>
        <p:blipFill>
          <a:blip r:embed="rId3"/>
          <a:stretch>
            <a:fillRect/>
          </a:stretch>
        </p:blipFill>
        <p:spPr>
          <a:xfrm>
            <a:off x="4019475" y="2721152"/>
            <a:ext cx="4325822" cy="2246769"/>
          </a:xfrm>
          <a:prstGeom prst="rect">
            <a:avLst/>
          </a:prstGeom>
        </p:spPr>
      </p:pic>
      <p:sp>
        <p:nvSpPr>
          <p:cNvPr id="10" name="TextBox 9">
            <a:extLst>
              <a:ext uri="{FF2B5EF4-FFF2-40B4-BE49-F238E27FC236}">
                <a16:creationId xmlns:a16="http://schemas.microsoft.com/office/drawing/2014/main" id="{356625EE-7F05-49A5-A214-504E1EBD6705}"/>
              </a:ext>
            </a:extLst>
          </p:cNvPr>
          <p:cNvSpPr txBox="1"/>
          <p:nvPr/>
        </p:nvSpPr>
        <p:spPr>
          <a:xfrm>
            <a:off x="139148" y="4524306"/>
            <a:ext cx="3607904" cy="553998"/>
          </a:xfrm>
          <a:prstGeom prst="rect">
            <a:avLst/>
          </a:prstGeom>
          <a:noFill/>
        </p:spPr>
        <p:txBody>
          <a:bodyPr wrap="square" rtlCol="0">
            <a:spAutoFit/>
          </a:bodyPr>
          <a:lstStyle/>
          <a:p>
            <a:r>
              <a:rPr lang="en-US" sz="1000" dirty="0"/>
              <a:t>*These amounts are based on conservative modelling by BRE using NHS data and HHSRS data from the EHS (</a:t>
            </a:r>
            <a:r>
              <a:rPr lang="en-US" sz="1000" dirty="0" err="1"/>
              <a:t>Roys</a:t>
            </a:r>
            <a:r>
              <a:rPr lang="en-US" sz="1000" dirty="0"/>
              <a:t> et al, Nicol et al 2010(.</a:t>
            </a:r>
            <a:endParaRPr lang="en-GB" sz="1000" dirty="0"/>
          </a:p>
        </p:txBody>
      </p:sp>
    </p:spTree>
    <p:extLst>
      <p:ext uri="{BB962C8B-B14F-4D97-AF65-F5344CB8AC3E}">
        <p14:creationId xmlns:p14="http://schemas.microsoft.com/office/powerpoint/2010/main" val="9788880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fab-logo-white.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73134" y="349552"/>
            <a:ext cx="2187944" cy="844766"/>
          </a:xfrm>
          <a:prstGeom prst="rect">
            <a:avLst/>
          </a:prstGeom>
        </p:spPr>
      </p:pic>
      <p:sp>
        <p:nvSpPr>
          <p:cNvPr id="7" name="TextBox 6"/>
          <p:cNvSpPr txBox="1"/>
          <p:nvPr/>
        </p:nvSpPr>
        <p:spPr>
          <a:xfrm>
            <a:off x="5693082" y="1641252"/>
            <a:ext cx="3033443" cy="523220"/>
          </a:xfrm>
          <a:prstGeom prst="rect">
            <a:avLst/>
          </a:prstGeom>
          <a:noFill/>
        </p:spPr>
        <p:txBody>
          <a:bodyPr wrap="square" rtlCol="0">
            <a:spAutoFit/>
          </a:bodyPr>
          <a:lstStyle/>
          <a:p>
            <a:pPr algn="r" defTabSz="457189">
              <a:defRPr/>
            </a:pPr>
            <a:r>
              <a:rPr lang="en-US" sz="1400" b="1" dirty="0">
                <a:solidFill>
                  <a:srgbClr val="FFFFFF"/>
                </a:solidFill>
                <a:latin typeface="Calibri"/>
                <a:cs typeface="Calibri"/>
              </a:rPr>
              <a:t>Millie Brown</a:t>
            </a:r>
          </a:p>
          <a:p>
            <a:pPr algn="r" defTabSz="457189">
              <a:defRPr/>
            </a:pPr>
            <a:r>
              <a:rPr lang="en-US" sz="1400" dirty="0">
                <a:solidFill>
                  <a:srgbClr val="FFFFFF"/>
                </a:solidFill>
                <a:latin typeface="Calibri"/>
                <a:cs typeface="Calibri"/>
              </a:rPr>
              <a:t>Millie.brown@ageing-better.org.uk </a:t>
            </a:r>
          </a:p>
        </p:txBody>
      </p:sp>
      <p:sp>
        <p:nvSpPr>
          <p:cNvPr id="9" name="TextBox 8"/>
          <p:cNvSpPr txBox="1"/>
          <p:nvPr/>
        </p:nvSpPr>
        <p:spPr>
          <a:xfrm>
            <a:off x="4962613" y="2979029"/>
            <a:ext cx="3763909" cy="1200329"/>
          </a:xfrm>
          <a:prstGeom prst="rect">
            <a:avLst/>
          </a:prstGeom>
          <a:noFill/>
        </p:spPr>
        <p:txBody>
          <a:bodyPr wrap="square" rtlCol="0">
            <a:spAutoFit/>
          </a:bodyPr>
          <a:lstStyle/>
          <a:p>
            <a:pPr algn="r" defTabSz="457189">
              <a:defRPr/>
            </a:pPr>
            <a:r>
              <a:rPr lang="en-US" sz="1200" dirty="0">
                <a:solidFill>
                  <a:srgbClr val="FFFFFF"/>
                </a:solidFill>
                <a:latin typeface="Calibri"/>
                <a:cs typeface="Calibri"/>
              </a:rPr>
              <a:t>Centre for Ageing Better</a:t>
            </a:r>
          </a:p>
          <a:p>
            <a:pPr algn="r" defTabSz="457189">
              <a:defRPr/>
            </a:pPr>
            <a:r>
              <a:rPr lang="en-US" sz="1200" dirty="0">
                <a:solidFill>
                  <a:srgbClr val="FFFFFF"/>
                </a:solidFill>
                <a:latin typeface="Calibri"/>
                <a:cs typeface="Calibri"/>
              </a:rPr>
              <a:t>Angel Building, Level 3</a:t>
            </a:r>
          </a:p>
          <a:p>
            <a:pPr algn="r" defTabSz="457189">
              <a:defRPr/>
            </a:pPr>
            <a:r>
              <a:rPr lang="en-US" sz="1200" dirty="0">
                <a:solidFill>
                  <a:srgbClr val="FFFFFF"/>
                </a:solidFill>
                <a:latin typeface="Calibri"/>
                <a:cs typeface="Calibri"/>
              </a:rPr>
              <a:t>407 St John Street, London, EC1V 4AD</a:t>
            </a:r>
          </a:p>
          <a:p>
            <a:pPr algn="r" defTabSz="457189">
              <a:defRPr/>
            </a:pPr>
            <a:endParaRPr lang="en-US" sz="1200" dirty="0">
              <a:solidFill>
                <a:srgbClr val="FFFFFF"/>
              </a:solidFill>
              <a:latin typeface="Calibri"/>
              <a:cs typeface="Calibri"/>
            </a:endParaRPr>
          </a:p>
          <a:p>
            <a:pPr algn="r" defTabSz="457189">
              <a:defRPr/>
            </a:pPr>
            <a:r>
              <a:rPr lang="en-US" sz="1200" dirty="0">
                <a:solidFill>
                  <a:srgbClr val="FFFFFF"/>
                </a:solidFill>
                <a:latin typeface="Calibri"/>
                <a:cs typeface="Calibri"/>
              </a:rPr>
              <a:t>020 3829 0113</a:t>
            </a:r>
          </a:p>
          <a:p>
            <a:pPr algn="r" defTabSz="457189">
              <a:defRPr/>
            </a:pPr>
            <a:r>
              <a:rPr lang="en-US" sz="1200" dirty="0" err="1">
                <a:solidFill>
                  <a:srgbClr val="FFFFFF"/>
                </a:solidFill>
                <a:latin typeface="Calibri"/>
                <a:cs typeface="Calibri"/>
              </a:rPr>
              <a:t>www.ageing-better.org.uk</a:t>
            </a:r>
            <a:endParaRPr lang="en-US" sz="1200" dirty="0">
              <a:solidFill>
                <a:srgbClr val="FFFFFF"/>
              </a:solidFill>
              <a:latin typeface="Calibri"/>
              <a:cs typeface="Calibri"/>
            </a:endParaRPr>
          </a:p>
        </p:txBody>
      </p:sp>
      <p:sp>
        <p:nvSpPr>
          <p:cNvPr id="10" name="TextBox 9"/>
          <p:cNvSpPr txBox="1"/>
          <p:nvPr/>
        </p:nvSpPr>
        <p:spPr>
          <a:xfrm>
            <a:off x="5173907" y="4833258"/>
            <a:ext cx="3552615" cy="215444"/>
          </a:xfrm>
          <a:prstGeom prst="rect">
            <a:avLst/>
          </a:prstGeom>
          <a:noFill/>
        </p:spPr>
        <p:txBody>
          <a:bodyPr wrap="square" rtlCol="0">
            <a:spAutoFit/>
          </a:bodyPr>
          <a:lstStyle/>
          <a:p>
            <a:pPr algn="r" defTabSz="457189">
              <a:defRPr/>
            </a:pPr>
            <a:r>
              <a:rPr lang="en-US" sz="800" dirty="0">
                <a:solidFill>
                  <a:srgbClr val="FFFFFF"/>
                </a:solidFill>
                <a:latin typeface="Calibri"/>
                <a:cs typeface="Calibri"/>
              </a:rPr>
              <a:t>Registered Company Number: 8838490 &amp; Charity Registration Number: 1160741</a:t>
            </a:r>
          </a:p>
        </p:txBody>
      </p:sp>
      <p:cxnSp>
        <p:nvCxnSpPr>
          <p:cNvPr id="11" name="Straight Connector 10"/>
          <p:cNvCxnSpPr/>
          <p:nvPr/>
        </p:nvCxnSpPr>
        <p:spPr>
          <a:xfrm>
            <a:off x="8311313" y="2763584"/>
            <a:ext cx="299704" cy="0"/>
          </a:xfrm>
          <a:prstGeom prst="line">
            <a:avLst/>
          </a:prstGeom>
          <a:ln w="38100" cap="rnd" cmpd="sng">
            <a:solidFill>
              <a:srgbClr val="EA5167"/>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929126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51435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189">
              <a:defRPr/>
            </a:pPr>
            <a:endParaRPr lang="en-GB">
              <a:solidFill>
                <a:srgbClr val="FFFFFF"/>
              </a:solidFill>
              <a:latin typeface="Calibri"/>
            </a:endParaRPr>
          </a:p>
        </p:txBody>
      </p:sp>
      <p:sp>
        <p:nvSpPr>
          <p:cNvPr id="12" name="TextBox 11"/>
          <p:cNvSpPr txBox="1"/>
          <p:nvPr/>
        </p:nvSpPr>
        <p:spPr>
          <a:xfrm>
            <a:off x="199972" y="198335"/>
            <a:ext cx="3735176" cy="461665"/>
          </a:xfrm>
          <a:prstGeom prst="rect">
            <a:avLst/>
          </a:prstGeom>
          <a:noFill/>
        </p:spPr>
        <p:txBody>
          <a:bodyPr wrap="square" rtlCol="0">
            <a:spAutoFit/>
          </a:bodyPr>
          <a:lstStyle/>
          <a:p>
            <a:pPr defTabSz="457189"/>
            <a:r>
              <a:rPr lang="en-GB" sz="2400" b="1" dirty="0">
                <a:solidFill>
                  <a:srgbClr val="FFFFFF"/>
                </a:solidFill>
                <a:latin typeface="Calibri"/>
              </a:rPr>
              <a:t>Our aim</a:t>
            </a:r>
            <a:endParaRPr lang="en-US" sz="2400" b="1" dirty="0">
              <a:solidFill>
                <a:srgbClr val="FFFFFF"/>
              </a:solidFill>
              <a:latin typeface="Calibri"/>
            </a:endParaRPr>
          </a:p>
        </p:txBody>
      </p:sp>
      <p:sp>
        <p:nvSpPr>
          <p:cNvPr id="13" name="Slide Number Placeholder 2"/>
          <p:cNvSpPr txBox="1">
            <a:spLocks/>
          </p:cNvSpPr>
          <p:nvPr/>
        </p:nvSpPr>
        <p:spPr>
          <a:xfrm>
            <a:off x="8525933" y="4767264"/>
            <a:ext cx="414868" cy="273844"/>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955751" indent="-1955751" defTabSz="457189">
              <a:defRPr/>
            </a:pPr>
            <a:fld id="{BCBE1AA8-2FF4-40E7-81BD-071D7A6D9534}" type="slidenum">
              <a:rPr lang="en-US" sz="800">
                <a:solidFill>
                  <a:srgbClr val="462666">
                    <a:tint val="75000"/>
                  </a:srgbClr>
                </a:solidFill>
                <a:latin typeface="Calibri"/>
              </a:rPr>
              <a:pPr marL="1955751" indent="-1955751" defTabSz="457189">
                <a:defRPr/>
              </a:pPr>
              <a:t>2</a:t>
            </a:fld>
            <a:endParaRPr lang="en-US" sz="800" dirty="0">
              <a:solidFill>
                <a:srgbClr val="462666">
                  <a:tint val="75000"/>
                </a:srgbClr>
              </a:solidFill>
              <a:latin typeface="Calibri"/>
            </a:endParaRPr>
          </a:p>
        </p:txBody>
      </p:sp>
      <p:pic>
        <p:nvPicPr>
          <p:cNvPr id="2" name="Picture 1"/>
          <p:cNvPicPr>
            <a:picLocks noChangeAspect="1"/>
          </p:cNvPicPr>
          <p:nvPr/>
        </p:nvPicPr>
        <p:blipFill rotWithShape="1">
          <a:blip r:embed="rId3"/>
          <a:srcRect t="5967" b="8242"/>
          <a:stretch/>
        </p:blipFill>
        <p:spPr>
          <a:xfrm>
            <a:off x="5148068" y="-1"/>
            <a:ext cx="3995935" cy="5143501"/>
          </a:xfrm>
          <a:prstGeom prst="rect">
            <a:avLst/>
          </a:prstGeom>
        </p:spPr>
      </p:pic>
      <p:sp>
        <p:nvSpPr>
          <p:cNvPr id="8" name="Text Placeholder 3">
            <a:extLst>
              <a:ext uri="{FF2B5EF4-FFF2-40B4-BE49-F238E27FC236}">
                <a16:creationId xmlns:a16="http://schemas.microsoft.com/office/drawing/2014/main" id="{616AF8AD-FBD5-4FB0-83D3-1FA37013AC7A}"/>
              </a:ext>
            </a:extLst>
          </p:cNvPr>
          <p:cNvSpPr txBox="1">
            <a:spLocks/>
          </p:cNvSpPr>
          <p:nvPr/>
        </p:nvSpPr>
        <p:spPr>
          <a:xfrm>
            <a:off x="456958" y="957534"/>
            <a:ext cx="4115042" cy="3888432"/>
          </a:xfrm>
          <a:prstGeom prst="rect">
            <a:avLst/>
          </a:prstGeom>
          <a:noFill/>
          <a:ln>
            <a:noFill/>
          </a:ln>
        </p:spPr>
        <p:txBody>
          <a:bodyPr vert="horz" wrap="square" lIns="91440" tIns="45720" rIns="91440" bIns="45720" anchor="t" anchorCtr="0" compatLnSpc="1">
            <a:normAutofit/>
          </a:bodyPr>
          <a:lst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609551">
              <a:spcBef>
                <a:spcPts val="600"/>
              </a:spcBef>
              <a:buClr>
                <a:srgbClr val="EA5167"/>
              </a:buClr>
              <a:buSzPct val="150000"/>
              <a:buNone/>
            </a:pPr>
            <a:r>
              <a:rPr lang="en-GB" sz="1600" b="1" dirty="0">
                <a:solidFill>
                  <a:srgbClr val="FFFFFF"/>
                </a:solidFill>
                <a:latin typeface="Calibri"/>
              </a:rPr>
              <a:t>Our vision is a society where everybody enjoys a good later life</a:t>
            </a:r>
          </a:p>
          <a:p>
            <a:pPr marL="0" indent="0" defTabSz="609551">
              <a:spcBef>
                <a:spcPts val="600"/>
              </a:spcBef>
              <a:buClr>
                <a:srgbClr val="EA5167"/>
              </a:buClr>
              <a:buSzPct val="150000"/>
              <a:buNone/>
            </a:pPr>
            <a:r>
              <a:rPr lang="en-GB" sz="1600" b="1" dirty="0">
                <a:solidFill>
                  <a:srgbClr val="FFFFFF"/>
                </a:solidFill>
                <a:latin typeface="Calibri"/>
              </a:rPr>
              <a:t> </a:t>
            </a:r>
          </a:p>
          <a:p>
            <a:pPr marL="0" indent="0" defTabSz="609551">
              <a:spcBef>
                <a:spcPts val="600"/>
              </a:spcBef>
              <a:buClr>
                <a:srgbClr val="EA5167"/>
              </a:buClr>
              <a:buSzPct val="150000"/>
              <a:buNone/>
            </a:pPr>
            <a:r>
              <a:rPr lang="en-GB" sz="1600" dirty="0">
                <a:solidFill>
                  <a:srgbClr val="FFFFFF"/>
                </a:solidFill>
                <a:latin typeface="Calibri"/>
              </a:rPr>
              <a:t>By 2040, we want more people in later life to be in </a:t>
            </a:r>
            <a:r>
              <a:rPr lang="en-GB" sz="1600" b="1" dirty="0">
                <a:solidFill>
                  <a:srgbClr val="FFFFFF"/>
                </a:solidFill>
                <a:latin typeface="Calibri"/>
              </a:rPr>
              <a:t>good health</a:t>
            </a:r>
            <a:r>
              <a:rPr lang="en-GB" sz="1600" dirty="0">
                <a:solidFill>
                  <a:srgbClr val="FFFFFF"/>
                </a:solidFill>
                <a:latin typeface="Calibri"/>
              </a:rPr>
              <a:t>, </a:t>
            </a:r>
            <a:r>
              <a:rPr lang="en-GB" sz="1600" b="1" dirty="0">
                <a:solidFill>
                  <a:srgbClr val="FFFFFF"/>
                </a:solidFill>
                <a:latin typeface="Calibri"/>
              </a:rPr>
              <a:t>financially secure</a:t>
            </a:r>
            <a:r>
              <a:rPr lang="en-GB" sz="1600" dirty="0">
                <a:solidFill>
                  <a:srgbClr val="FFFFFF"/>
                </a:solidFill>
                <a:latin typeface="Calibri"/>
              </a:rPr>
              <a:t>, to have </a:t>
            </a:r>
            <a:r>
              <a:rPr lang="en-GB" sz="1600" b="1" dirty="0">
                <a:solidFill>
                  <a:srgbClr val="FFFFFF"/>
                </a:solidFill>
                <a:latin typeface="Calibri"/>
              </a:rPr>
              <a:t>social connections </a:t>
            </a:r>
            <a:r>
              <a:rPr lang="en-GB" sz="1600" dirty="0">
                <a:solidFill>
                  <a:srgbClr val="FFFFFF"/>
                </a:solidFill>
                <a:latin typeface="Calibri"/>
              </a:rPr>
              <a:t>and feel their lives are </a:t>
            </a:r>
            <a:r>
              <a:rPr lang="en-GB" sz="1600" b="1" dirty="0">
                <a:solidFill>
                  <a:srgbClr val="FFFFFF"/>
                </a:solidFill>
                <a:latin typeface="Calibri"/>
              </a:rPr>
              <a:t>meaningful </a:t>
            </a:r>
            <a:r>
              <a:rPr lang="en-GB" sz="1600" dirty="0">
                <a:solidFill>
                  <a:srgbClr val="FFFFFF"/>
                </a:solidFill>
                <a:latin typeface="Calibri"/>
              </a:rPr>
              <a:t>and</a:t>
            </a:r>
            <a:r>
              <a:rPr lang="en-GB" sz="1600" b="1" dirty="0">
                <a:solidFill>
                  <a:srgbClr val="FFFFFF"/>
                </a:solidFill>
                <a:latin typeface="Calibri"/>
              </a:rPr>
              <a:t> purposeful</a:t>
            </a:r>
          </a:p>
          <a:p>
            <a:pPr marL="0" indent="0" defTabSz="609551">
              <a:spcBef>
                <a:spcPts val="600"/>
              </a:spcBef>
              <a:buClr>
                <a:srgbClr val="EA5167"/>
              </a:buClr>
              <a:buSzPct val="150000"/>
              <a:buNone/>
            </a:pPr>
            <a:endParaRPr lang="en-GB" sz="1600" dirty="0">
              <a:solidFill>
                <a:srgbClr val="FFFFFF"/>
              </a:solidFill>
              <a:latin typeface="Calibri"/>
            </a:endParaRPr>
          </a:p>
          <a:p>
            <a:pPr marL="0" indent="0" defTabSz="609551">
              <a:spcBef>
                <a:spcPts val="600"/>
              </a:spcBef>
              <a:buClr>
                <a:srgbClr val="EA5167"/>
              </a:buClr>
              <a:buSzPct val="150000"/>
              <a:buNone/>
            </a:pPr>
            <a:r>
              <a:rPr lang="en-GB" sz="1600" dirty="0">
                <a:solidFill>
                  <a:srgbClr val="FFFFFF"/>
                </a:solidFill>
                <a:latin typeface="Calibri"/>
              </a:rPr>
              <a:t>To achieve real and </a:t>
            </a:r>
            <a:r>
              <a:rPr lang="en-GB" sz="1600" b="1" dirty="0">
                <a:solidFill>
                  <a:srgbClr val="FFFFFF"/>
                </a:solidFill>
                <a:latin typeface="Calibri"/>
              </a:rPr>
              <a:t>significant impact</a:t>
            </a:r>
            <a:r>
              <a:rPr lang="en-GB" sz="1600" dirty="0">
                <a:solidFill>
                  <a:srgbClr val="FFFFFF"/>
                </a:solidFill>
                <a:latin typeface="Calibri"/>
              </a:rPr>
              <a:t>, we will focus on where we can make the biggest difference – </a:t>
            </a:r>
            <a:r>
              <a:rPr lang="en-GB" sz="1600" b="1" dirty="0">
                <a:solidFill>
                  <a:srgbClr val="FFFFFF"/>
                </a:solidFill>
                <a:latin typeface="Calibri"/>
              </a:rPr>
              <a:t>those</a:t>
            </a:r>
            <a:r>
              <a:rPr lang="en-GB" sz="1600" dirty="0">
                <a:solidFill>
                  <a:srgbClr val="FFFFFF"/>
                </a:solidFill>
                <a:latin typeface="Calibri"/>
              </a:rPr>
              <a:t> </a:t>
            </a:r>
            <a:r>
              <a:rPr lang="en-GB" sz="1600" b="1" dirty="0">
                <a:solidFill>
                  <a:srgbClr val="FFFFFF"/>
                </a:solidFill>
                <a:latin typeface="Calibri"/>
              </a:rPr>
              <a:t>approaching later life</a:t>
            </a:r>
            <a:r>
              <a:rPr lang="en-GB" sz="1600" dirty="0">
                <a:solidFill>
                  <a:srgbClr val="FFFFFF"/>
                </a:solidFill>
                <a:latin typeface="Calibri"/>
              </a:rPr>
              <a:t>, a life stage between mid-life and later life</a:t>
            </a:r>
          </a:p>
        </p:txBody>
      </p:sp>
    </p:spTree>
    <p:extLst>
      <p:ext uri="{BB962C8B-B14F-4D97-AF65-F5344CB8AC3E}">
        <p14:creationId xmlns:p14="http://schemas.microsoft.com/office/powerpoint/2010/main" val="24344451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95539" y="2412033"/>
            <a:ext cx="2784471" cy="584775"/>
          </a:xfrm>
          <a:prstGeom prst="rect">
            <a:avLst/>
          </a:prstGeom>
          <a:noFill/>
        </p:spPr>
        <p:txBody>
          <a:bodyPr wrap="square" rtlCol="0">
            <a:spAutoFit/>
          </a:bodyPr>
          <a:lstStyle/>
          <a:p>
            <a:pPr algn="ctr"/>
            <a:r>
              <a:rPr lang="en-GB" sz="1600" b="1" dirty="0">
                <a:solidFill>
                  <a:srgbClr val="462666"/>
                </a:solidFill>
                <a:latin typeface="Calibri"/>
              </a:rPr>
              <a:t>A child born today has a 50% chance of living to 100</a:t>
            </a:r>
            <a:endParaRPr lang="en-US" sz="1600" b="1" dirty="0">
              <a:solidFill>
                <a:srgbClr val="462666"/>
              </a:solidFill>
              <a:latin typeface="Calibri"/>
            </a:endParaRPr>
          </a:p>
        </p:txBody>
      </p:sp>
      <p:sp>
        <p:nvSpPr>
          <p:cNvPr id="7" name="Rectangle 6"/>
          <p:cNvSpPr/>
          <p:nvPr/>
        </p:nvSpPr>
        <p:spPr>
          <a:xfrm>
            <a:off x="539554" y="2986957"/>
            <a:ext cx="2500136" cy="954107"/>
          </a:xfrm>
          <a:prstGeom prst="rect">
            <a:avLst/>
          </a:prstGeom>
        </p:spPr>
        <p:txBody>
          <a:bodyPr wrap="square">
            <a:spAutoFit/>
          </a:bodyPr>
          <a:lstStyle/>
          <a:p>
            <a:pPr algn="ctr"/>
            <a:r>
              <a:rPr lang="en-GB" sz="1400" dirty="0">
                <a:solidFill>
                  <a:srgbClr val="4A4A49"/>
                </a:solidFill>
                <a:latin typeface="Calibri"/>
              </a:rPr>
              <a:t>By 2032, ONS predicts a 26% increase in people aged over 65 and a 55% increase in those aged over 85</a:t>
            </a:r>
            <a:endParaRPr lang="en-US" sz="1400" dirty="0">
              <a:solidFill>
                <a:srgbClr val="4A4A49"/>
              </a:solidFill>
              <a:latin typeface="Calibri"/>
            </a:endParaRPr>
          </a:p>
        </p:txBody>
      </p:sp>
      <p:pic>
        <p:nvPicPr>
          <p:cNvPr id="3" name="Picture 2" descr="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8001" y="1645329"/>
            <a:ext cx="844798" cy="586186"/>
          </a:xfrm>
          <a:prstGeom prst="rect">
            <a:avLst/>
          </a:prstGeom>
        </p:spPr>
      </p:pic>
      <p:sp>
        <p:nvSpPr>
          <p:cNvPr id="17" name="TextBox 16"/>
          <p:cNvSpPr txBox="1"/>
          <p:nvPr/>
        </p:nvSpPr>
        <p:spPr>
          <a:xfrm>
            <a:off x="199973" y="198335"/>
            <a:ext cx="4103897" cy="461665"/>
          </a:xfrm>
          <a:prstGeom prst="rect">
            <a:avLst/>
          </a:prstGeom>
          <a:noFill/>
        </p:spPr>
        <p:txBody>
          <a:bodyPr wrap="square" rtlCol="0">
            <a:spAutoFit/>
          </a:bodyPr>
          <a:lstStyle/>
          <a:p>
            <a:pPr defTabSz="457189">
              <a:defRPr/>
            </a:pPr>
            <a:r>
              <a:rPr lang="en-US" sz="2400" b="1" dirty="0">
                <a:solidFill>
                  <a:srgbClr val="462666"/>
                </a:solidFill>
                <a:latin typeface="Calibri"/>
              </a:rPr>
              <a:t>Our population</a:t>
            </a:r>
          </a:p>
        </p:txBody>
      </p:sp>
      <p:sp>
        <p:nvSpPr>
          <p:cNvPr id="16" name="Slide Number Placeholder 2"/>
          <p:cNvSpPr txBox="1">
            <a:spLocks/>
          </p:cNvSpPr>
          <p:nvPr/>
        </p:nvSpPr>
        <p:spPr>
          <a:xfrm>
            <a:off x="8525933" y="4767264"/>
            <a:ext cx="414868" cy="273844"/>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955751" indent="-1955751" defTabSz="457189">
              <a:defRPr/>
            </a:pPr>
            <a:fld id="{58B2C13D-AB53-40F0-9AA1-462F6261668C}" type="slidenum">
              <a:rPr lang="en-US" sz="800">
                <a:solidFill>
                  <a:srgbClr val="462666">
                    <a:tint val="75000"/>
                  </a:srgbClr>
                </a:solidFill>
                <a:latin typeface="Calibri"/>
              </a:rPr>
              <a:pPr marL="1955751" indent="-1955751" defTabSz="457189">
                <a:defRPr/>
              </a:pPr>
              <a:t>3</a:t>
            </a:fld>
            <a:endParaRPr lang="en-US" sz="800" dirty="0">
              <a:solidFill>
                <a:srgbClr val="462666">
                  <a:tint val="75000"/>
                </a:srgbClr>
              </a:solidFill>
              <a:latin typeface="Calibri"/>
            </a:endParaRPr>
          </a:p>
        </p:txBody>
      </p:sp>
      <p:sp>
        <p:nvSpPr>
          <p:cNvPr id="2" name="Rectangle 1">
            <a:extLst>
              <a:ext uri="{FF2B5EF4-FFF2-40B4-BE49-F238E27FC236}">
                <a16:creationId xmlns:a16="http://schemas.microsoft.com/office/drawing/2014/main" id="{FE4293D1-5182-4618-BA8D-B9619473D8C6}"/>
              </a:ext>
            </a:extLst>
          </p:cNvPr>
          <p:cNvSpPr/>
          <p:nvPr/>
        </p:nvSpPr>
        <p:spPr>
          <a:xfrm>
            <a:off x="4450813" y="2387085"/>
            <a:ext cx="242374" cy="369332"/>
          </a:xfrm>
          <a:prstGeom prst="rect">
            <a:avLst/>
          </a:prstGeom>
        </p:spPr>
        <p:txBody>
          <a:bodyPr wrap="none">
            <a:spAutoFit/>
          </a:bodyPr>
          <a:lstStyle/>
          <a:p>
            <a:r>
              <a:rPr lang="en-GB" dirty="0">
                <a:solidFill>
                  <a:srgbClr val="000000"/>
                </a:solidFill>
                <a:latin typeface="Times New Roman" panose="02020603050405020304" pitchFamily="18" charset="0"/>
              </a:rPr>
              <a:t> </a:t>
            </a:r>
            <a:endParaRPr lang="en-GB" dirty="0"/>
          </a:p>
        </p:txBody>
      </p:sp>
      <p:grpSp>
        <p:nvGrpSpPr>
          <p:cNvPr id="14" name="Group 13">
            <a:extLst>
              <a:ext uri="{FF2B5EF4-FFF2-40B4-BE49-F238E27FC236}">
                <a16:creationId xmlns:a16="http://schemas.microsoft.com/office/drawing/2014/main" id="{D52DB19D-0AB9-4716-A23B-CC238CC3D70F}"/>
              </a:ext>
            </a:extLst>
          </p:cNvPr>
          <p:cNvGrpSpPr/>
          <p:nvPr/>
        </p:nvGrpSpPr>
        <p:grpSpPr>
          <a:xfrm>
            <a:off x="3489987" y="659999"/>
            <a:ext cx="5097022" cy="4111806"/>
            <a:chOff x="1" y="1"/>
            <a:chExt cx="11345332" cy="6693078"/>
          </a:xfrm>
        </p:grpSpPr>
        <p:graphicFrame>
          <p:nvGraphicFramePr>
            <p:cNvPr id="18" name="Chart 17">
              <a:extLst>
                <a:ext uri="{FF2B5EF4-FFF2-40B4-BE49-F238E27FC236}">
                  <a16:creationId xmlns:a16="http://schemas.microsoft.com/office/drawing/2014/main" id="{711D81FA-FD26-4D10-A5CD-B38D61BC4F39}"/>
                </a:ext>
              </a:extLst>
            </p:cNvPr>
            <p:cNvGraphicFramePr>
              <a:graphicFrameLocks/>
            </p:cNvGraphicFramePr>
            <p:nvPr>
              <p:extLst/>
            </p:nvPr>
          </p:nvGraphicFramePr>
          <p:xfrm>
            <a:off x="758025" y="899396"/>
            <a:ext cx="9804399" cy="5356292"/>
          </p:xfrm>
          <a:graphic>
            <a:graphicData uri="http://schemas.openxmlformats.org/drawingml/2006/chart">
              <c:chart xmlns:c="http://schemas.openxmlformats.org/drawingml/2006/chart" xmlns:r="http://schemas.openxmlformats.org/officeDocument/2006/relationships" r:id="rId4"/>
            </a:graphicData>
          </a:graphic>
        </p:graphicFrame>
        <p:sp>
          <p:nvSpPr>
            <p:cNvPr id="19" name="Title 3">
              <a:extLst>
                <a:ext uri="{FF2B5EF4-FFF2-40B4-BE49-F238E27FC236}">
                  <a16:creationId xmlns:a16="http://schemas.microsoft.com/office/drawing/2014/main" id="{821246E3-BB42-4C4A-A403-75537E2FA88D}"/>
                </a:ext>
              </a:extLst>
            </p:cNvPr>
            <p:cNvSpPr txBox="1">
              <a:spLocks/>
            </p:cNvSpPr>
            <p:nvPr/>
          </p:nvSpPr>
          <p:spPr bwMode="auto">
            <a:xfrm>
              <a:off x="1" y="1"/>
              <a:ext cx="11345332" cy="1137919"/>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a:bodyPr>
            <a:lstStyle>
              <a:lvl1pPr algn="l" defTabSz="609585" rtl="0" eaLnBrk="1" fontAlgn="base" hangingPunct="1">
                <a:spcBef>
                  <a:spcPct val="0"/>
                </a:spcBef>
                <a:spcAft>
                  <a:spcPct val="0"/>
                </a:spcAft>
                <a:defRPr sz="3733" b="1" kern="1200">
                  <a:solidFill>
                    <a:schemeClr val="tx1"/>
                  </a:solidFill>
                  <a:latin typeface="+mj-lt"/>
                  <a:ea typeface="+mj-ea"/>
                  <a:cs typeface="+mj-cs"/>
                </a:defRPr>
              </a:lvl1pPr>
              <a:lvl2pPr algn="l" defTabSz="609585" rtl="0" eaLnBrk="1" fontAlgn="base" hangingPunct="1">
                <a:spcBef>
                  <a:spcPct val="0"/>
                </a:spcBef>
                <a:spcAft>
                  <a:spcPct val="0"/>
                </a:spcAft>
                <a:defRPr sz="3200" b="1">
                  <a:solidFill>
                    <a:schemeClr val="tx1"/>
                  </a:solidFill>
                  <a:latin typeface="Calibri" panose="020F0502020204030204" pitchFamily="34" charset="0"/>
                </a:defRPr>
              </a:lvl2pPr>
              <a:lvl3pPr algn="l" defTabSz="609585" rtl="0" eaLnBrk="1" fontAlgn="base" hangingPunct="1">
                <a:spcBef>
                  <a:spcPct val="0"/>
                </a:spcBef>
                <a:spcAft>
                  <a:spcPct val="0"/>
                </a:spcAft>
                <a:defRPr sz="3200" b="1">
                  <a:solidFill>
                    <a:schemeClr val="tx1"/>
                  </a:solidFill>
                  <a:latin typeface="Calibri" panose="020F0502020204030204" pitchFamily="34" charset="0"/>
                </a:defRPr>
              </a:lvl3pPr>
              <a:lvl4pPr algn="l" defTabSz="609585" rtl="0" eaLnBrk="1" fontAlgn="base" hangingPunct="1">
                <a:spcBef>
                  <a:spcPct val="0"/>
                </a:spcBef>
                <a:spcAft>
                  <a:spcPct val="0"/>
                </a:spcAft>
                <a:defRPr sz="3200" b="1">
                  <a:solidFill>
                    <a:schemeClr val="tx1"/>
                  </a:solidFill>
                  <a:latin typeface="Calibri" panose="020F0502020204030204" pitchFamily="34" charset="0"/>
                </a:defRPr>
              </a:lvl4pPr>
              <a:lvl5pPr algn="l" defTabSz="609585" rtl="0" eaLnBrk="1" fontAlgn="base" hangingPunct="1">
                <a:spcBef>
                  <a:spcPct val="0"/>
                </a:spcBef>
                <a:spcAft>
                  <a:spcPct val="0"/>
                </a:spcAft>
                <a:defRPr sz="3200" b="1">
                  <a:solidFill>
                    <a:schemeClr val="tx1"/>
                  </a:solidFill>
                  <a:latin typeface="Calibri" panose="020F0502020204030204" pitchFamily="34" charset="0"/>
                </a:defRPr>
              </a:lvl5pPr>
              <a:lvl6pPr marL="609585" algn="l" defTabSz="609585" rtl="0" eaLnBrk="1" fontAlgn="base" hangingPunct="1">
                <a:spcBef>
                  <a:spcPct val="0"/>
                </a:spcBef>
                <a:spcAft>
                  <a:spcPct val="0"/>
                </a:spcAft>
                <a:defRPr sz="3200" b="1">
                  <a:solidFill>
                    <a:schemeClr val="tx1"/>
                  </a:solidFill>
                  <a:latin typeface="Calibri" panose="020F0502020204030204" pitchFamily="34" charset="0"/>
                </a:defRPr>
              </a:lvl6pPr>
              <a:lvl7pPr marL="1219170" algn="l" defTabSz="609585" rtl="0" eaLnBrk="1" fontAlgn="base" hangingPunct="1">
                <a:spcBef>
                  <a:spcPct val="0"/>
                </a:spcBef>
                <a:spcAft>
                  <a:spcPct val="0"/>
                </a:spcAft>
                <a:defRPr sz="3200" b="1">
                  <a:solidFill>
                    <a:schemeClr val="tx1"/>
                  </a:solidFill>
                  <a:latin typeface="Calibri" panose="020F0502020204030204" pitchFamily="34" charset="0"/>
                </a:defRPr>
              </a:lvl7pPr>
              <a:lvl8pPr marL="1828754" algn="l" defTabSz="609585" rtl="0" eaLnBrk="1" fontAlgn="base" hangingPunct="1">
                <a:spcBef>
                  <a:spcPct val="0"/>
                </a:spcBef>
                <a:spcAft>
                  <a:spcPct val="0"/>
                </a:spcAft>
                <a:defRPr sz="3200" b="1">
                  <a:solidFill>
                    <a:schemeClr val="tx1"/>
                  </a:solidFill>
                  <a:latin typeface="Calibri" panose="020F0502020204030204" pitchFamily="34" charset="0"/>
                </a:defRPr>
              </a:lvl8pPr>
              <a:lvl9pPr marL="2438339" algn="l" defTabSz="609585" rtl="0" eaLnBrk="1" fontAlgn="base" hangingPunct="1">
                <a:spcBef>
                  <a:spcPct val="0"/>
                </a:spcBef>
                <a:spcAft>
                  <a:spcPct val="0"/>
                </a:spcAft>
                <a:defRPr sz="3200" b="1">
                  <a:solidFill>
                    <a:schemeClr val="tx1"/>
                  </a:solidFill>
                  <a:latin typeface="Calibri" panose="020F0502020204030204" pitchFamily="34" charset="0"/>
                </a:defRPr>
              </a:lvl9pPr>
            </a:lstStyle>
            <a:p>
              <a:pPr algn="ctr" defTabSz="914378">
                <a:lnSpc>
                  <a:spcPct val="90000"/>
                </a:lnSpc>
                <a:spcAft>
                  <a:spcPts val="600"/>
                </a:spcAft>
                <a:defRPr/>
              </a:pPr>
              <a:r>
                <a:rPr lang="en-GB" sz="1600" dirty="0">
                  <a:solidFill>
                    <a:srgbClr val="462666"/>
                  </a:solidFill>
                  <a:latin typeface="Calibri" panose="020F0502020204030204"/>
                </a:rPr>
                <a:t>Projected demographic change over the next 15 years</a:t>
              </a:r>
            </a:p>
          </p:txBody>
        </p:sp>
        <p:sp>
          <p:nvSpPr>
            <p:cNvPr id="20" name="TextBox 19">
              <a:extLst>
                <a:ext uri="{FF2B5EF4-FFF2-40B4-BE49-F238E27FC236}">
                  <a16:creationId xmlns:a16="http://schemas.microsoft.com/office/drawing/2014/main" id="{B189F540-D78A-4090-AD63-F81505FA1D3C}"/>
                </a:ext>
              </a:extLst>
            </p:cNvPr>
            <p:cNvSpPr txBox="1"/>
            <p:nvPr/>
          </p:nvSpPr>
          <p:spPr>
            <a:xfrm>
              <a:off x="1138685" y="6292288"/>
              <a:ext cx="9642191" cy="400791"/>
            </a:xfrm>
            <a:prstGeom prst="rect">
              <a:avLst/>
            </a:prstGeom>
            <a:noFill/>
          </p:spPr>
          <p:txBody>
            <a:bodyPr wrap="square" rtlCol="0">
              <a:spAutoFit/>
            </a:bodyPr>
            <a:lstStyle/>
            <a:p>
              <a:pPr algn="r" defTabSz="609570" eaLnBrk="0" fontAlgn="base" hangingPunct="0">
                <a:spcBef>
                  <a:spcPct val="0"/>
                </a:spcBef>
                <a:spcAft>
                  <a:spcPct val="0"/>
                </a:spcAft>
                <a:buClr>
                  <a:srgbClr val="EA5066"/>
                </a:buClr>
                <a:buSzPct val="90000"/>
                <a:defRPr/>
              </a:pPr>
              <a:r>
                <a:rPr lang="en-GB" sz="1000" i="1" dirty="0">
                  <a:solidFill>
                    <a:schemeClr val="accent5"/>
                  </a:solidFill>
                  <a:latin typeface="Calibri" panose="020F0502020204030204" pitchFamily="34" charset="0"/>
                </a:rPr>
                <a:t>Source: ONS Table A2-1, Principal projection - UK population in age groups, 2017</a:t>
              </a:r>
            </a:p>
          </p:txBody>
        </p:sp>
      </p:grpSp>
    </p:spTree>
    <p:extLst>
      <p:ext uri="{BB962C8B-B14F-4D97-AF65-F5344CB8AC3E}">
        <p14:creationId xmlns:p14="http://schemas.microsoft.com/office/powerpoint/2010/main" val="22653218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7093C8E-FDF3-49E0-8C67-1B0DA6EB1392}"/>
              </a:ext>
            </a:extLst>
          </p:cNvPr>
          <p:cNvPicPr>
            <a:picLocks noChangeAspect="1"/>
          </p:cNvPicPr>
          <p:nvPr/>
        </p:nvPicPr>
        <p:blipFill>
          <a:blip r:embed="rId3"/>
          <a:stretch>
            <a:fillRect/>
          </a:stretch>
        </p:blipFill>
        <p:spPr>
          <a:xfrm>
            <a:off x="3853059" y="1343406"/>
            <a:ext cx="1437880" cy="1437880"/>
          </a:xfrm>
          <a:prstGeom prst="rect">
            <a:avLst/>
          </a:prstGeom>
        </p:spPr>
      </p:pic>
      <p:sp>
        <p:nvSpPr>
          <p:cNvPr id="3" name="TextBox 2">
            <a:extLst>
              <a:ext uri="{FF2B5EF4-FFF2-40B4-BE49-F238E27FC236}">
                <a16:creationId xmlns:a16="http://schemas.microsoft.com/office/drawing/2014/main" id="{A0AFF393-6622-44F7-B18A-5C95D6FACF03}"/>
              </a:ext>
            </a:extLst>
          </p:cNvPr>
          <p:cNvSpPr txBox="1"/>
          <p:nvPr/>
        </p:nvSpPr>
        <p:spPr>
          <a:xfrm>
            <a:off x="1207338" y="3072813"/>
            <a:ext cx="6729322" cy="523220"/>
          </a:xfrm>
          <a:prstGeom prst="rect">
            <a:avLst/>
          </a:prstGeom>
          <a:noFill/>
        </p:spPr>
        <p:txBody>
          <a:bodyPr wrap="square" rtlCol="0">
            <a:spAutoFit/>
          </a:bodyPr>
          <a:lstStyle/>
          <a:p>
            <a:pPr algn="ctr"/>
            <a:r>
              <a:rPr lang="en-GB" sz="2800" b="1" dirty="0">
                <a:solidFill>
                  <a:schemeClr val="bg1"/>
                </a:solidFill>
                <a:cs typeface="Calibri"/>
              </a:rPr>
              <a:t>The role of housing </a:t>
            </a:r>
            <a:endParaRPr lang="en-US" sz="2800" b="1" dirty="0">
              <a:solidFill>
                <a:schemeClr val="bg1"/>
              </a:solidFill>
              <a:latin typeface="Calibri"/>
              <a:cs typeface="Calibri"/>
            </a:endParaRPr>
          </a:p>
        </p:txBody>
      </p:sp>
    </p:spTree>
    <p:extLst>
      <p:ext uri="{BB962C8B-B14F-4D97-AF65-F5344CB8AC3E}">
        <p14:creationId xmlns:p14="http://schemas.microsoft.com/office/powerpoint/2010/main" val="23533554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2">
            <a:extLst>
              <a:ext uri="{FF2B5EF4-FFF2-40B4-BE49-F238E27FC236}">
                <a16:creationId xmlns:a16="http://schemas.microsoft.com/office/drawing/2014/main" id="{814697FC-B76F-47B6-88D4-C9E543126A97}"/>
              </a:ext>
            </a:extLst>
          </p:cNvPr>
          <p:cNvSpPr>
            <a:spLocks noGrp="1"/>
          </p:cNvSpPr>
          <p:nvPr>
            <p:ph type="sldNum" sz="quarter" idx="12"/>
          </p:nvPr>
        </p:nvSpPr>
        <p:spPr>
          <a:xfrm>
            <a:off x="6814458" y="4767264"/>
            <a:ext cx="2133600" cy="273844"/>
          </a:xfrm>
        </p:spPr>
        <p:txBody>
          <a:bodyPr/>
          <a:lstStyle/>
          <a:p>
            <a:fld id="{E8381C4D-2DC8-A94E-B1FA-8E326EC321D0}" type="slidenum">
              <a:rPr lang="en-US" smtClean="0"/>
              <a:t>5</a:t>
            </a:fld>
            <a:endParaRPr lang="en-US"/>
          </a:p>
        </p:txBody>
      </p:sp>
      <p:pic>
        <p:nvPicPr>
          <p:cNvPr id="12" name="Picture 11" descr="cfab-icon-purple.png">
            <a:extLst>
              <a:ext uri="{FF2B5EF4-FFF2-40B4-BE49-F238E27FC236}">
                <a16:creationId xmlns:a16="http://schemas.microsoft.com/office/drawing/2014/main" id="{F50CB635-1E83-434E-B445-47EF32FFAD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18517" y="219666"/>
            <a:ext cx="329850" cy="418998"/>
          </a:xfrm>
          <a:prstGeom prst="rect">
            <a:avLst/>
          </a:prstGeom>
        </p:spPr>
      </p:pic>
      <p:sp>
        <p:nvSpPr>
          <p:cNvPr id="14" name="TextBox 13">
            <a:extLst>
              <a:ext uri="{FF2B5EF4-FFF2-40B4-BE49-F238E27FC236}">
                <a16:creationId xmlns:a16="http://schemas.microsoft.com/office/drawing/2014/main" id="{E4EF01E0-7E2B-47B4-99AF-12DBDE405D38}"/>
              </a:ext>
            </a:extLst>
          </p:cNvPr>
          <p:cNvSpPr txBox="1"/>
          <p:nvPr/>
        </p:nvSpPr>
        <p:spPr>
          <a:xfrm>
            <a:off x="158458" y="4181252"/>
            <a:ext cx="8159603" cy="846386"/>
          </a:xfrm>
          <a:prstGeom prst="rect">
            <a:avLst/>
          </a:prstGeom>
          <a:noFill/>
        </p:spPr>
        <p:txBody>
          <a:bodyPr wrap="square" rtlCol="0">
            <a:spAutoFit/>
          </a:bodyPr>
          <a:lstStyle/>
          <a:p>
            <a:endParaRPr lang="en-GB" sz="900" b="1" dirty="0">
              <a:solidFill>
                <a:srgbClr val="462666"/>
              </a:solidFill>
            </a:endParaRPr>
          </a:p>
          <a:p>
            <a:r>
              <a:rPr lang="en-GB" sz="2000" b="1" dirty="0">
                <a:solidFill>
                  <a:srgbClr val="462666"/>
                </a:solidFill>
              </a:rPr>
              <a:t>80% of the homes we need by 2050 are already built* </a:t>
            </a:r>
          </a:p>
          <a:p>
            <a:endParaRPr lang="en-US" sz="2000" b="1" dirty="0">
              <a:solidFill>
                <a:srgbClr val="462666"/>
              </a:solidFill>
            </a:endParaRPr>
          </a:p>
        </p:txBody>
      </p:sp>
      <p:sp>
        <p:nvSpPr>
          <p:cNvPr id="16" name="TextBox 15">
            <a:extLst>
              <a:ext uri="{FF2B5EF4-FFF2-40B4-BE49-F238E27FC236}">
                <a16:creationId xmlns:a16="http://schemas.microsoft.com/office/drawing/2014/main" id="{CB4F40D8-C38F-46A5-9E6A-15B337A8DACB}"/>
              </a:ext>
            </a:extLst>
          </p:cNvPr>
          <p:cNvSpPr txBox="1"/>
          <p:nvPr/>
        </p:nvSpPr>
        <p:spPr>
          <a:xfrm>
            <a:off x="158458" y="219667"/>
            <a:ext cx="8282810" cy="492443"/>
          </a:xfrm>
          <a:prstGeom prst="rect">
            <a:avLst/>
          </a:prstGeom>
          <a:noFill/>
        </p:spPr>
        <p:txBody>
          <a:bodyPr wrap="square" rtlCol="0">
            <a:spAutoFit/>
          </a:bodyPr>
          <a:lstStyle/>
          <a:p>
            <a:r>
              <a:rPr lang="en-GB" sz="2600" b="1" dirty="0">
                <a:solidFill>
                  <a:srgbClr val="462666"/>
                </a:solidFill>
              </a:rPr>
              <a:t>More than 90% of older people live in mainstream housing</a:t>
            </a:r>
            <a:endParaRPr lang="en-US" sz="2600" b="1" dirty="0">
              <a:solidFill>
                <a:srgbClr val="462666"/>
              </a:solidFill>
            </a:endParaRPr>
          </a:p>
        </p:txBody>
      </p:sp>
      <p:cxnSp>
        <p:nvCxnSpPr>
          <p:cNvPr id="17" name="Straight Connector 16">
            <a:extLst>
              <a:ext uri="{FF2B5EF4-FFF2-40B4-BE49-F238E27FC236}">
                <a16:creationId xmlns:a16="http://schemas.microsoft.com/office/drawing/2014/main" id="{9B3A355E-ED7E-4284-9B83-74B2313EB6A2}"/>
              </a:ext>
            </a:extLst>
          </p:cNvPr>
          <p:cNvCxnSpPr/>
          <p:nvPr/>
        </p:nvCxnSpPr>
        <p:spPr>
          <a:xfrm>
            <a:off x="286073" y="4053458"/>
            <a:ext cx="299704" cy="0"/>
          </a:xfrm>
          <a:prstGeom prst="line">
            <a:avLst/>
          </a:prstGeom>
          <a:ln w="38100" cap="rnd" cmpd="sng">
            <a:solidFill>
              <a:srgbClr val="EA5167"/>
            </a:solidFill>
          </a:ln>
        </p:spPr>
        <p:style>
          <a:lnRef idx="1">
            <a:schemeClr val="dk1"/>
          </a:lnRef>
          <a:fillRef idx="0">
            <a:schemeClr val="dk1"/>
          </a:fillRef>
          <a:effectRef idx="0">
            <a:schemeClr val="dk1"/>
          </a:effectRef>
          <a:fontRef idx="minor">
            <a:schemeClr val="tx1"/>
          </a:fontRef>
        </p:style>
      </p:cxnSp>
      <p:pic>
        <p:nvPicPr>
          <p:cNvPr id="18" name="Picture 17">
            <a:extLst>
              <a:ext uri="{FF2B5EF4-FFF2-40B4-BE49-F238E27FC236}">
                <a16:creationId xmlns:a16="http://schemas.microsoft.com/office/drawing/2014/main" id="{CB9A8A59-3597-49C4-BBF8-44D28AE7D67E}"/>
              </a:ext>
            </a:extLst>
          </p:cNvPr>
          <p:cNvPicPr>
            <a:picLocks noChangeAspect="1"/>
          </p:cNvPicPr>
          <p:nvPr/>
        </p:nvPicPr>
        <p:blipFill>
          <a:blip r:embed="rId4"/>
          <a:stretch>
            <a:fillRect/>
          </a:stretch>
        </p:blipFill>
        <p:spPr>
          <a:xfrm>
            <a:off x="1091584" y="1041400"/>
            <a:ext cx="6672350" cy="2734733"/>
          </a:xfrm>
          <a:prstGeom prst="rect">
            <a:avLst/>
          </a:prstGeom>
        </p:spPr>
      </p:pic>
      <p:sp>
        <p:nvSpPr>
          <p:cNvPr id="9" name="TextBox 8">
            <a:extLst>
              <a:ext uri="{FF2B5EF4-FFF2-40B4-BE49-F238E27FC236}">
                <a16:creationId xmlns:a16="http://schemas.microsoft.com/office/drawing/2014/main" id="{5D08692A-BF92-4BA8-A040-8FB610CAAB93}"/>
              </a:ext>
            </a:extLst>
          </p:cNvPr>
          <p:cNvSpPr txBox="1"/>
          <p:nvPr/>
        </p:nvSpPr>
        <p:spPr>
          <a:xfrm>
            <a:off x="1579914" y="4742173"/>
            <a:ext cx="7231643" cy="215444"/>
          </a:xfrm>
          <a:prstGeom prst="rect">
            <a:avLst/>
          </a:prstGeom>
          <a:noFill/>
        </p:spPr>
        <p:txBody>
          <a:bodyPr wrap="square" rtlCol="0">
            <a:spAutoFit/>
          </a:bodyPr>
          <a:lstStyle/>
          <a:p>
            <a:pPr algn="r"/>
            <a:r>
              <a:rPr lang="en-GB" sz="800" dirty="0"/>
              <a:t>*Source: Boardman et al, 2005</a:t>
            </a:r>
          </a:p>
        </p:txBody>
      </p:sp>
    </p:spTree>
    <p:extLst>
      <p:ext uri="{BB962C8B-B14F-4D97-AF65-F5344CB8AC3E}">
        <p14:creationId xmlns:p14="http://schemas.microsoft.com/office/powerpoint/2010/main" val="40684041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2">
            <a:extLst>
              <a:ext uri="{FF2B5EF4-FFF2-40B4-BE49-F238E27FC236}">
                <a16:creationId xmlns:a16="http://schemas.microsoft.com/office/drawing/2014/main" id="{08587839-88BE-47D9-A851-04EF7C4B912B}"/>
              </a:ext>
            </a:extLst>
          </p:cNvPr>
          <p:cNvSpPr>
            <a:spLocks noGrp="1"/>
          </p:cNvSpPr>
          <p:nvPr>
            <p:ph type="sldNum" sz="quarter" idx="12"/>
          </p:nvPr>
        </p:nvSpPr>
        <p:spPr>
          <a:xfrm>
            <a:off x="6814458" y="4767264"/>
            <a:ext cx="2133600" cy="273844"/>
          </a:xfrm>
        </p:spPr>
        <p:txBody>
          <a:bodyPr/>
          <a:lstStyle/>
          <a:p>
            <a:fld id="{E8381C4D-2DC8-A94E-B1FA-8E326EC321D0}" type="slidenum">
              <a:rPr lang="en-US" smtClean="0"/>
              <a:t>6</a:t>
            </a:fld>
            <a:endParaRPr lang="en-US"/>
          </a:p>
        </p:txBody>
      </p:sp>
      <p:pic>
        <p:nvPicPr>
          <p:cNvPr id="19" name="Picture 18" descr="cfab-icon-purple.png">
            <a:extLst>
              <a:ext uri="{FF2B5EF4-FFF2-40B4-BE49-F238E27FC236}">
                <a16:creationId xmlns:a16="http://schemas.microsoft.com/office/drawing/2014/main" id="{CDDC17E3-A7A2-402B-BFBC-5D877F722D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18517" y="219666"/>
            <a:ext cx="329850" cy="418998"/>
          </a:xfrm>
          <a:prstGeom prst="rect">
            <a:avLst/>
          </a:prstGeom>
        </p:spPr>
      </p:pic>
      <p:sp>
        <p:nvSpPr>
          <p:cNvPr id="21" name="TextBox 20">
            <a:extLst>
              <a:ext uri="{FF2B5EF4-FFF2-40B4-BE49-F238E27FC236}">
                <a16:creationId xmlns:a16="http://schemas.microsoft.com/office/drawing/2014/main" id="{AB543AAC-1932-4CA0-AB08-DA717A9ADAC7}"/>
              </a:ext>
            </a:extLst>
          </p:cNvPr>
          <p:cNvSpPr txBox="1"/>
          <p:nvPr/>
        </p:nvSpPr>
        <p:spPr>
          <a:xfrm>
            <a:off x="158458" y="4181252"/>
            <a:ext cx="8159603" cy="400110"/>
          </a:xfrm>
          <a:prstGeom prst="rect">
            <a:avLst/>
          </a:prstGeom>
          <a:noFill/>
        </p:spPr>
        <p:txBody>
          <a:bodyPr wrap="square" rtlCol="0">
            <a:spAutoFit/>
          </a:bodyPr>
          <a:lstStyle/>
          <a:p>
            <a:r>
              <a:rPr lang="en-GB" sz="2000" b="1" dirty="0">
                <a:solidFill>
                  <a:srgbClr val="462666"/>
                </a:solidFill>
              </a:rPr>
              <a:t>Only 7% of homes meet basic accessibility features*</a:t>
            </a:r>
            <a:endParaRPr lang="en-US" sz="2000" b="1" dirty="0">
              <a:solidFill>
                <a:srgbClr val="462666"/>
              </a:solidFill>
            </a:endParaRPr>
          </a:p>
        </p:txBody>
      </p:sp>
      <p:sp>
        <p:nvSpPr>
          <p:cNvPr id="22" name="TextBox 21">
            <a:extLst>
              <a:ext uri="{FF2B5EF4-FFF2-40B4-BE49-F238E27FC236}">
                <a16:creationId xmlns:a16="http://schemas.microsoft.com/office/drawing/2014/main" id="{A56C224F-208F-49A3-941C-FC7D0A7BEE54}"/>
              </a:ext>
            </a:extLst>
          </p:cNvPr>
          <p:cNvSpPr txBox="1"/>
          <p:nvPr/>
        </p:nvSpPr>
        <p:spPr>
          <a:xfrm>
            <a:off x="3407344" y="4796463"/>
            <a:ext cx="5188016" cy="215444"/>
          </a:xfrm>
          <a:prstGeom prst="rect">
            <a:avLst/>
          </a:prstGeom>
          <a:noFill/>
        </p:spPr>
        <p:txBody>
          <a:bodyPr wrap="square" rtlCol="0">
            <a:spAutoFit/>
          </a:bodyPr>
          <a:lstStyle/>
          <a:p>
            <a:pPr algn="r"/>
            <a:r>
              <a:rPr lang="en-GB" sz="800" dirty="0"/>
              <a:t>*Source:  DCLG (2016), English housing survey 2014 to 2015: adaptations and accessibility of homes report</a:t>
            </a:r>
            <a:endParaRPr lang="en-US" sz="800" dirty="0"/>
          </a:p>
        </p:txBody>
      </p:sp>
      <p:sp>
        <p:nvSpPr>
          <p:cNvPr id="23" name="TextBox 22">
            <a:extLst>
              <a:ext uri="{FF2B5EF4-FFF2-40B4-BE49-F238E27FC236}">
                <a16:creationId xmlns:a16="http://schemas.microsoft.com/office/drawing/2014/main" id="{74C82F9F-1942-4993-9AC2-F09D8D47BC72}"/>
              </a:ext>
            </a:extLst>
          </p:cNvPr>
          <p:cNvSpPr txBox="1"/>
          <p:nvPr/>
        </p:nvSpPr>
        <p:spPr>
          <a:xfrm>
            <a:off x="158457" y="219666"/>
            <a:ext cx="7849762" cy="830997"/>
          </a:xfrm>
          <a:prstGeom prst="rect">
            <a:avLst/>
          </a:prstGeom>
          <a:noFill/>
        </p:spPr>
        <p:txBody>
          <a:bodyPr wrap="square" rtlCol="0">
            <a:spAutoFit/>
          </a:bodyPr>
          <a:lstStyle/>
          <a:p>
            <a:r>
              <a:rPr lang="en-GB" sz="2400" b="1" dirty="0">
                <a:solidFill>
                  <a:srgbClr val="462666"/>
                </a:solidFill>
              </a:rPr>
              <a:t>Current UK housing stock is not suitable, adaptable or accessible for people in later life </a:t>
            </a:r>
            <a:endParaRPr lang="en-US" sz="2400" b="1" dirty="0">
              <a:solidFill>
                <a:srgbClr val="462666"/>
              </a:solidFill>
            </a:endParaRPr>
          </a:p>
        </p:txBody>
      </p:sp>
      <p:cxnSp>
        <p:nvCxnSpPr>
          <p:cNvPr id="24" name="Straight Connector 23">
            <a:extLst>
              <a:ext uri="{FF2B5EF4-FFF2-40B4-BE49-F238E27FC236}">
                <a16:creationId xmlns:a16="http://schemas.microsoft.com/office/drawing/2014/main" id="{AFCC396D-9A3A-46B9-BE01-06250B29BAD6}"/>
              </a:ext>
            </a:extLst>
          </p:cNvPr>
          <p:cNvCxnSpPr/>
          <p:nvPr/>
        </p:nvCxnSpPr>
        <p:spPr>
          <a:xfrm>
            <a:off x="286073" y="4053458"/>
            <a:ext cx="299704" cy="0"/>
          </a:xfrm>
          <a:prstGeom prst="line">
            <a:avLst/>
          </a:prstGeom>
          <a:ln w="38100" cap="rnd" cmpd="sng">
            <a:solidFill>
              <a:srgbClr val="EA5167"/>
            </a:solidFill>
          </a:ln>
        </p:spPr>
        <p:style>
          <a:lnRef idx="1">
            <a:schemeClr val="dk1"/>
          </a:lnRef>
          <a:fillRef idx="0">
            <a:schemeClr val="dk1"/>
          </a:fillRef>
          <a:effectRef idx="0">
            <a:schemeClr val="dk1"/>
          </a:effectRef>
          <a:fontRef idx="minor">
            <a:schemeClr val="tx1"/>
          </a:fontRef>
        </p:style>
      </p:cxnSp>
      <p:pic>
        <p:nvPicPr>
          <p:cNvPr id="2" name="Picture 1">
            <a:extLst>
              <a:ext uri="{FF2B5EF4-FFF2-40B4-BE49-F238E27FC236}">
                <a16:creationId xmlns:a16="http://schemas.microsoft.com/office/drawing/2014/main" id="{F9815472-D0B3-4DAA-85CC-46F3AB28407F}"/>
              </a:ext>
            </a:extLst>
          </p:cNvPr>
          <p:cNvPicPr>
            <a:picLocks noChangeAspect="1"/>
          </p:cNvPicPr>
          <p:nvPr/>
        </p:nvPicPr>
        <p:blipFill>
          <a:blip r:embed="rId4"/>
          <a:stretch>
            <a:fillRect/>
          </a:stretch>
        </p:blipFill>
        <p:spPr>
          <a:xfrm>
            <a:off x="1006765" y="1050663"/>
            <a:ext cx="6603999" cy="2847082"/>
          </a:xfrm>
          <a:prstGeom prst="rect">
            <a:avLst/>
          </a:prstGeom>
        </p:spPr>
      </p:pic>
    </p:spTree>
    <p:extLst>
      <p:ext uri="{BB962C8B-B14F-4D97-AF65-F5344CB8AC3E}">
        <p14:creationId xmlns:p14="http://schemas.microsoft.com/office/powerpoint/2010/main" val="9589151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5143500"/>
          </a:xfrm>
          <a:prstGeom prst="rect">
            <a:avLst/>
          </a:prstGeom>
          <a:solidFill>
            <a:srgbClr val="4626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189">
              <a:defRPr/>
            </a:pPr>
            <a:endParaRPr lang="en-GB" dirty="0">
              <a:solidFill>
                <a:srgbClr val="FFFFFF"/>
              </a:solidFill>
              <a:highlight>
                <a:srgbClr val="FFFF00"/>
              </a:highlight>
              <a:latin typeface="Calibri"/>
            </a:endParaRPr>
          </a:p>
        </p:txBody>
      </p:sp>
      <p:sp>
        <p:nvSpPr>
          <p:cNvPr id="12" name="TextBox 11"/>
          <p:cNvSpPr txBox="1"/>
          <p:nvPr/>
        </p:nvSpPr>
        <p:spPr>
          <a:xfrm>
            <a:off x="199972" y="198334"/>
            <a:ext cx="3735176" cy="461665"/>
          </a:xfrm>
          <a:prstGeom prst="rect">
            <a:avLst/>
          </a:prstGeom>
          <a:noFill/>
        </p:spPr>
        <p:txBody>
          <a:bodyPr wrap="square" rtlCol="0">
            <a:spAutoFit/>
          </a:bodyPr>
          <a:lstStyle/>
          <a:p>
            <a:pPr defTabSz="457189">
              <a:defRPr/>
            </a:pPr>
            <a:r>
              <a:rPr lang="en-GB" sz="2400" b="1">
                <a:solidFill>
                  <a:srgbClr val="FFFFFF"/>
                </a:solidFill>
                <a:latin typeface="Calibri"/>
              </a:rPr>
              <a:t>The goal</a:t>
            </a:r>
            <a:endParaRPr lang="en-US" sz="2400" b="1">
              <a:solidFill>
                <a:srgbClr val="FFFFFF"/>
              </a:solidFill>
              <a:latin typeface="Calibri"/>
            </a:endParaRPr>
          </a:p>
        </p:txBody>
      </p:sp>
      <p:sp>
        <p:nvSpPr>
          <p:cNvPr id="13" name="Slide Number Placeholder 2"/>
          <p:cNvSpPr txBox="1">
            <a:spLocks/>
          </p:cNvSpPr>
          <p:nvPr/>
        </p:nvSpPr>
        <p:spPr>
          <a:xfrm>
            <a:off x="8525933" y="4767264"/>
            <a:ext cx="414868" cy="273844"/>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955751" indent="-1955751" defTabSz="457189">
              <a:defRPr/>
            </a:pPr>
            <a:fld id="{BCBE1AA8-2FF4-40E7-81BD-071D7A6D9534}" type="slidenum">
              <a:rPr lang="en-US" sz="800">
                <a:solidFill>
                  <a:srgbClr val="462666">
                    <a:tint val="75000"/>
                  </a:srgbClr>
                </a:solidFill>
                <a:latin typeface="Calibri"/>
              </a:rPr>
              <a:pPr marL="1955751" indent="-1955751" defTabSz="457189">
                <a:defRPr/>
              </a:pPr>
              <a:t>7</a:t>
            </a:fld>
            <a:endParaRPr lang="en-US" sz="800">
              <a:solidFill>
                <a:srgbClr val="462666">
                  <a:tint val="75000"/>
                </a:srgbClr>
              </a:solidFill>
              <a:latin typeface="Calibri"/>
            </a:endParaRPr>
          </a:p>
        </p:txBody>
      </p:sp>
      <p:pic>
        <p:nvPicPr>
          <p:cNvPr id="2" name="Picture 1"/>
          <p:cNvPicPr>
            <a:picLocks noChangeAspect="1"/>
          </p:cNvPicPr>
          <p:nvPr/>
        </p:nvPicPr>
        <p:blipFill rotWithShape="1">
          <a:blip r:embed="rId3"/>
          <a:srcRect l="21064" r="26741"/>
          <a:stretch/>
        </p:blipFill>
        <p:spPr>
          <a:xfrm>
            <a:off x="5117034" y="1"/>
            <a:ext cx="4026966" cy="5143499"/>
          </a:xfrm>
          <a:prstGeom prst="rect">
            <a:avLst/>
          </a:prstGeom>
        </p:spPr>
      </p:pic>
      <p:sp>
        <p:nvSpPr>
          <p:cNvPr id="8" name="Text Placeholder 3">
            <a:extLst>
              <a:ext uri="{FF2B5EF4-FFF2-40B4-BE49-F238E27FC236}">
                <a16:creationId xmlns:a16="http://schemas.microsoft.com/office/drawing/2014/main" id="{616AF8AD-FBD5-4FB0-83D3-1FA37013AC7A}"/>
              </a:ext>
            </a:extLst>
          </p:cNvPr>
          <p:cNvSpPr txBox="1">
            <a:spLocks/>
          </p:cNvSpPr>
          <p:nvPr/>
        </p:nvSpPr>
        <p:spPr>
          <a:xfrm>
            <a:off x="199972" y="886273"/>
            <a:ext cx="4115042" cy="4058894"/>
          </a:xfrm>
          <a:prstGeom prst="rect">
            <a:avLst/>
          </a:prstGeom>
          <a:noFill/>
          <a:ln>
            <a:noFill/>
          </a:ln>
        </p:spPr>
        <p:txBody>
          <a:bodyPr vert="horz" wrap="square" lIns="91440" tIns="45720" rIns="91440" bIns="45720" anchor="t" anchorCtr="0" compatLnSpc="1">
            <a:normAutofit lnSpcReduction="10000"/>
          </a:bodyPr>
          <a:lst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609551">
              <a:spcBef>
                <a:spcPts val="600"/>
              </a:spcBef>
              <a:buClr>
                <a:srgbClr val="EA5167"/>
              </a:buClr>
              <a:buSzPct val="150000"/>
              <a:buNone/>
            </a:pPr>
            <a:r>
              <a:rPr lang="en-GB" sz="1600" b="1" dirty="0">
                <a:solidFill>
                  <a:srgbClr val="FFFFFF"/>
                </a:solidFill>
              </a:rPr>
              <a:t>Our aim is for more people to live in safe and accessible homes by:​</a:t>
            </a:r>
          </a:p>
          <a:p>
            <a:pPr marL="0" indent="0" defTabSz="609551">
              <a:spcBef>
                <a:spcPts val="600"/>
              </a:spcBef>
              <a:buClr>
                <a:srgbClr val="EA5167"/>
              </a:buClr>
              <a:buSzPct val="150000"/>
              <a:buNone/>
            </a:pPr>
            <a:endParaRPr lang="en-GB" sz="1000" dirty="0">
              <a:solidFill>
                <a:srgbClr val="FFFFFF"/>
              </a:solidFill>
              <a:latin typeface="Calibri"/>
            </a:endParaRPr>
          </a:p>
          <a:p>
            <a:pPr marL="241276" indent="-241276" defTabSz="609551">
              <a:spcBef>
                <a:spcPts val="600"/>
              </a:spcBef>
              <a:buClr>
                <a:srgbClr val="EA5167"/>
              </a:buClr>
              <a:buSzPct val="150000"/>
              <a:buFont typeface="Calibri" pitchFamily="34"/>
              <a:buChar char="-"/>
              <a:defRPr/>
            </a:pPr>
            <a:r>
              <a:rPr lang="en-GB" sz="1600" dirty="0">
                <a:solidFill>
                  <a:srgbClr val="FFFFFF"/>
                </a:solidFill>
                <a:latin typeface="Calibri"/>
              </a:rPr>
              <a:t>Improving</a:t>
            </a:r>
            <a:r>
              <a:rPr lang="en-GB" sz="1600" dirty="0">
                <a:solidFill>
                  <a:srgbClr val="FFFFFF"/>
                </a:solidFill>
              </a:rPr>
              <a:t> the condition and accessibility of existing housing ​</a:t>
            </a:r>
          </a:p>
          <a:p>
            <a:pPr marL="241276" indent="-241276" defTabSz="609551">
              <a:spcBef>
                <a:spcPts val="600"/>
              </a:spcBef>
              <a:buClr>
                <a:srgbClr val="EA5167"/>
              </a:buClr>
              <a:buSzPct val="150000"/>
              <a:buFont typeface="Calibri" pitchFamily="34"/>
              <a:buChar char="-"/>
            </a:pPr>
            <a:r>
              <a:rPr lang="en-GB" sz="1600" dirty="0">
                <a:solidFill>
                  <a:srgbClr val="FFFFFF"/>
                </a:solidFill>
              </a:rPr>
              <a:t>Increasing the diversity of suitable homes for people approaching later life who choose to move​</a:t>
            </a:r>
          </a:p>
          <a:p>
            <a:pPr marL="241276" indent="-241276" defTabSz="609551">
              <a:spcBef>
                <a:spcPts val="600"/>
              </a:spcBef>
              <a:buClr>
                <a:srgbClr val="EA5167"/>
              </a:buClr>
              <a:buSzPct val="150000"/>
              <a:buFont typeface="Calibri" pitchFamily="34"/>
              <a:buChar char="-"/>
            </a:pPr>
            <a:r>
              <a:rPr lang="en-GB" sz="1600" dirty="0">
                <a:solidFill>
                  <a:srgbClr val="FFFFFF"/>
                </a:solidFill>
              </a:rPr>
              <a:t>Making information and advice more easily available to help people approaching later life make good housing choices</a:t>
            </a:r>
          </a:p>
          <a:p>
            <a:pPr marL="0" indent="0" defTabSz="609551">
              <a:spcBef>
                <a:spcPts val="600"/>
              </a:spcBef>
              <a:buClr>
                <a:srgbClr val="EA5167"/>
              </a:buClr>
              <a:buSzPct val="150000"/>
              <a:buNone/>
            </a:pPr>
            <a:endParaRPr lang="en-GB" sz="1000" dirty="0">
              <a:solidFill>
                <a:srgbClr val="FFFFFF"/>
              </a:solidFill>
            </a:endParaRPr>
          </a:p>
          <a:p>
            <a:pPr marL="0" indent="0" defTabSz="609551">
              <a:spcBef>
                <a:spcPts val="600"/>
              </a:spcBef>
              <a:buClr>
                <a:srgbClr val="EA5167"/>
              </a:buClr>
              <a:buSzPct val="150000"/>
              <a:buNone/>
            </a:pPr>
            <a:r>
              <a:rPr lang="en-GB" sz="1600" b="1" dirty="0">
                <a:solidFill>
                  <a:srgbClr val="FFFFFF"/>
                </a:solidFill>
                <a:latin typeface="Calibri"/>
              </a:rPr>
              <a:t>Our goal is </a:t>
            </a:r>
            <a:r>
              <a:rPr lang="en-GB" sz="1600" b="1" dirty="0">
                <a:solidFill>
                  <a:srgbClr val="FFFFFF"/>
                </a:solidFill>
              </a:rPr>
              <a:t>that by 2030 there will be one million fewer homes defined as hazardous </a:t>
            </a:r>
            <a:br>
              <a:rPr lang="en-GB" sz="1600" b="1" dirty="0">
                <a:solidFill>
                  <a:srgbClr val="FFFFFF"/>
                </a:solidFill>
              </a:rPr>
            </a:br>
            <a:r>
              <a:rPr lang="en-GB" sz="1600" b="1" dirty="0">
                <a:solidFill>
                  <a:srgbClr val="FFFFFF"/>
                </a:solidFill>
              </a:rPr>
              <a:t>and half of all new homes will meet accessibility standards</a:t>
            </a:r>
            <a:endParaRPr lang="en-GB" sz="1600" b="1" dirty="0">
              <a:solidFill>
                <a:srgbClr val="FFFFFF"/>
              </a:solidFill>
              <a:latin typeface="Calibri"/>
            </a:endParaRPr>
          </a:p>
        </p:txBody>
      </p:sp>
    </p:spTree>
    <p:extLst>
      <p:ext uri="{BB962C8B-B14F-4D97-AF65-F5344CB8AC3E}">
        <p14:creationId xmlns:p14="http://schemas.microsoft.com/office/powerpoint/2010/main" val="12416271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a:extLst>
              <a:ext uri="{FF2B5EF4-FFF2-40B4-BE49-F238E27FC236}">
                <a16:creationId xmlns:a16="http://schemas.microsoft.com/office/drawing/2014/main" id="{DCE467EB-7F52-473C-80BD-86A8CEF11D85}"/>
              </a:ext>
            </a:extLst>
          </p:cNvPr>
          <p:cNvSpPr txBox="1">
            <a:spLocks/>
          </p:cNvSpPr>
          <p:nvPr/>
        </p:nvSpPr>
        <p:spPr>
          <a:xfrm>
            <a:off x="133928" y="1425406"/>
            <a:ext cx="8876149" cy="186009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57175" indent="-257175" defTabSz="342900">
              <a:spcBef>
                <a:spcPts val="0"/>
              </a:spcBef>
              <a:spcAft>
                <a:spcPts val="400"/>
              </a:spcAft>
              <a:buSzPct val="55000"/>
              <a:buBlip>
                <a:blip r:embed="rId3"/>
              </a:buBlip>
              <a:defRPr/>
            </a:pPr>
            <a:r>
              <a:rPr lang="en-GB" sz="2800" dirty="0">
                <a:solidFill>
                  <a:srgbClr val="462666"/>
                </a:solidFill>
                <a:latin typeface="Calibri"/>
              </a:rPr>
              <a:t> Evidence review</a:t>
            </a:r>
          </a:p>
          <a:p>
            <a:pPr marL="0" indent="0" defTabSz="342900">
              <a:spcBef>
                <a:spcPts val="0"/>
              </a:spcBef>
              <a:spcAft>
                <a:spcPts val="400"/>
              </a:spcAft>
              <a:buSzPct val="55000"/>
              <a:buNone/>
              <a:defRPr/>
            </a:pPr>
            <a:endParaRPr lang="en-GB" sz="2800" dirty="0">
              <a:solidFill>
                <a:srgbClr val="462666"/>
              </a:solidFill>
              <a:latin typeface="Calibri"/>
            </a:endParaRPr>
          </a:p>
          <a:p>
            <a:pPr marL="257175" indent="-257175" defTabSz="342900">
              <a:spcBef>
                <a:spcPts val="0"/>
              </a:spcBef>
              <a:spcAft>
                <a:spcPts val="400"/>
              </a:spcAft>
              <a:buSzPct val="55000"/>
              <a:buBlip>
                <a:blip r:embed="rId3"/>
              </a:buBlip>
              <a:defRPr/>
            </a:pPr>
            <a:r>
              <a:rPr lang="en-GB" sz="2800" dirty="0">
                <a:solidFill>
                  <a:srgbClr val="462666"/>
                </a:solidFill>
                <a:latin typeface="Calibri"/>
              </a:rPr>
              <a:t> Primary Research</a:t>
            </a:r>
          </a:p>
          <a:p>
            <a:pPr marL="0" indent="0" defTabSz="342900">
              <a:spcBef>
                <a:spcPts val="0"/>
              </a:spcBef>
              <a:spcAft>
                <a:spcPts val="400"/>
              </a:spcAft>
              <a:buSzPct val="55000"/>
              <a:buNone/>
              <a:defRPr/>
            </a:pPr>
            <a:endParaRPr lang="en-GB" sz="2800" dirty="0">
              <a:solidFill>
                <a:srgbClr val="462666"/>
              </a:solidFill>
              <a:latin typeface="Calibri"/>
            </a:endParaRPr>
          </a:p>
          <a:p>
            <a:pPr marL="257175" indent="-257175" defTabSz="342900">
              <a:spcBef>
                <a:spcPts val="0"/>
              </a:spcBef>
              <a:spcAft>
                <a:spcPts val="400"/>
              </a:spcAft>
              <a:buSzPct val="55000"/>
              <a:buBlip>
                <a:blip r:embed="rId3"/>
              </a:buBlip>
              <a:defRPr/>
            </a:pPr>
            <a:r>
              <a:rPr lang="en-GB" sz="2800" dirty="0">
                <a:solidFill>
                  <a:srgbClr val="462666"/>
                </a:solidFill>
                <a:latin typeface="Calibri"/>
              </a:rPr>
              <a:t> Call for Practice</a:t>
            </a:r>
          </a:p>
          <a:p>
            <a:pPr marL="0" indent="0" defTabSz="342900">
              <a:spcBef>
                <a:spcPts val="0"/>
              </a:spcBef>
              <a:spcAft>
                <a:spcPts val="400"/>
              </a:spcAft>
              <a:buSzPct val="55000"/>
              <a:buNone/>
              <a:defRPr/>
            </a:pPr>
            <a:r>
              <a:rPr lang="en-US" sz="4000" dirty="0">
                <a:solidFill>
                  <a:srgbClr val="462666"/>
                </a:solidFill>
                <a:latin typeface="Calibri"/>
              </a:rPr>
              <a:t> </a:t>
            </a:r>
          </a:p>
          <a:p>
            <a:pPr marL="457189" lvl="1" indent="-457189" defTabSz="342900">
              <a:spcAft>
                <a:spcPts val="400"/>
              </a:spcAft>
              <a:buSzPct val="55000"/>
              <a:buFont typeface="Wingdings" charset="2"/>
              <a:buChar char="Ø"/>
              <a:defRPr/>
            </a:pPr>
            <a:endParaRPr lang="en-US" sz="3600" dirty="0">
              <a:solidFill>
                <a:srgbClr val="462666"/>
              </a:solidFill>
              <a:latin typeface="Calibri"/>
            </a:endParaRPr>
          </a:p>
        </p:txBody>
      </p:sp>
      <p:grpSp>
        <p:nvGrpSpPr>
          <p:cNvPr id="5" name="Group 4">
            <a:extLst>
              <a:ext uri="{FF2B5EF4-FFF2-40B4-BE49-F238E27FC236}">
                <a16:creationId xmlns:a16="http://schemas.microsoft.com/office/drawing/2014/main" id="{02DD0FBE-A26B-4BBB-887B-EDF08F5B9413}"/>
              </a:ext>
            </a:extLst>
          </p:cNvPr>
          <p:cNvGrpSpPr/>
          <p:nvPr/>
        </p:nvGrpSpPr>
        <p:grpSpPr>
          <a:xfrm>
            <a:off x="74862" y="296690"/>
            <a:ext cx="9010074" cy="4203875"/>
            <a:chOff x="133926" y="395584"/>
            <a:chExt cx="9010074" cy="5605167"/>
          </a:xfrm>
        </p:grpSpPr>
        <p:sp>
          <p:nvSpPr>
            <p:cNvPr id="2" name="TextBox 1"/>
            <p:cNvSpPr txBox="1"/>
            <p:nvPr/>
          </p:nvSpPr>
          <p:spPr>
            <a:xfrm>
              <a:off x="133926" y="395584"/>
              <a:ext cx="8325962" cy="779700"/>
            </a:xfrm>
            <a:prstGeom prst="rect">
              <a:avLst/>
            </a:prstGeom>
            <a:noFill/>
          </p:spPr>
          <p:txBody>
            <a:bodyPr wrap="square" rtlCol="0">
              <a:spAutoFit/>
            </a:bodyPr>
            <a:lstStyle/>
            <a:p>
              <a:pPr defTabSz="685800">
                <a:defRPr/>
              </a:pPr>
              <a:r>
                <a:rPr lang="en-US" sz="3200" b="1" dirty="0">
                  <a:solidFill>
                    <a:srgbClr val="462666"/>
                  </a:solidFill>
                  <a:latin typeface="Calibri"/>
                </a:rPr>
                <a:t>Ageing Better’s initial work on adaptations</a:t>
              </a:r>
              <a:endParaRPr lang="en-US" sz="3200" b="1" dirty="0">
                <a:solidFill>
                  <a:srgbClr val="6FC6D3"/>
                </a:solidFill>
                <a:latin typeface="Calibri"/>
              </a:endParaRPr>
            </a:p>
          </p:txBody>
        </p:sp>
        <p:pic>
          <p:nvPicPr>
            <p:cNvPr id="4" name="Picture 3">
              <a:extLst>
                <a:ext uri="{FF2B5EF4-FFF2-40B4-BE49-F238E27FC236}">
                  <a16:creationId xmlns:a16="http://schemas.microsoft.com/office/drawing/2014/main" id="{A24FBC1F-9964-44CF-BEAE-DB5B025A7E16}"/>
                </a:ext>
              </a:extLst>
            </p:cNvPr>
            <p:cNvPicPr>
              <a:picLocks noChangeAspect="1"/>
            </p:cNvPicPr>
            <p:nvPr/>
          </p:nvPicPr>
          <p:blipFill>
            <a:blip r:embed="rId4"/>
            <a:stretch>
              <a:fillRect/>
            </a:stretch>
          </p:blipFill>
          <p:spPr>
            <a:xfrm>
              <a:off x="4796606" y="1517249"/>
              <a:ext cx="4347394" cy="4483502"/>
            </a:xfrm>
            <a:prstGeom prst="rect">
              <a:avLst/>
            </a:prstGeom>
          </p:spPr>
        </p:pic>
      </p:grpSp>
    </p:spTree>
    <p:extLst>
      <p:ext uri="{BB962C8B-B14F-4D97-AF65-F5344CB8AC3E}">
        <p14:creationId xmlns:p14="http://schemas.microsoft.com/office/powerpoint/2010/main" val="8008905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7093C8E-FDF3-49E0-8C67-1B0DA6EB1392}"/>
              </a:ext>
            </a:extLst>
          </p:cNvPr>
          <p:cNvPicPr>
            <a:picLocks noChangeAspect="1"/>
          </p:cNvPicPr>
          <p:nvPr/>
        </p:nvPicPr>
        <p:blipFill>
          <a:blip r:embed="rId3"/>
          <a:stretch>
            <a:fillRect/>
          </a:stretch>
        </p:blipFill>
        <p:spPr>
          <a:xfrm>
            <a:off x="3853059" y="1343406"/>
            <a:ext cx="1437880" cy="1437880"/>
          </a:xfrm>
          <a:prstGeom prst="rect">
            <a:avLst/>
          </a:prstGeom>
        </p:spPr>
      </p:pic>
      <p:sp>
        <p:nvSpPr>
          <p:cNvPr id="3" name="TextBox 2">
            <a:extLst>
              <a:ext uri="{FF2B5EF4-FFF2-40B4-BE49-F238E27FC236}">
                <a16:creationId xmlns:a16="http://schemas.microsoft.com/office/drawing/2014/main" id="{A0AFF393-6622-44F7-B18A-5C95D6FACF03}"/>
              </a:ext>
            </a:extLst>
          </p:cNvPr>
          <p:cNvSpPr txBox="1"/>
          <p:nvPr/>
        </p:nvSpPr>
        <p:spPr>
          <a:xfrm>
            <a:off x="1207338" y="3341626"/>
            <a:ext cx="6729322" cy="523220"/>
          </a:xfrm>
          <a:prstGeom prst="rect">
            <a:avLst/>
          </a:prstGeom>
          <a:noFill/>
        </p:spPr>
        <p:txBody>
          <a:bodyPr wrap="square" rtlCol="0">
            <a:spAutoFit/>
          </a:bodyPr>
          <a:lstStyle/>
          <a:p>
            <a:pPr algn="ctr"/>
            <a:r>
              <a:rPr lang="en-GB" sz="2800" b="1" dirty="0">
                <a:solidFill>
                  <a:schemeClr val="bg1"/>
                </a:solidFill>
                <a:cs typeface="Calibri"/>
              </a:rPr>
              <a:t>Non-Decent Homes</a:t>
            </a:r>
            <a:endParaRPr lang="en-US" sz="2800" b="1" dirty="0">
              <a:solidFill>
                <a:schemeClr val="bg1"/>
              </a:solidFill>
              <a:latin typeface="Calibri"/>
              <a:cs typeface="Calibri"/>
            </a:endParaRPr>
          </a:p>
        </p:txBody>
      </p:sp>
      <p:sp>
        <p:nvSpPr>
          <p:cNvPr id="2" name="Multiplication Sign 1">
            <a:extLst>
              <a:ext uri="{FF2B5EF4-FFF2-40B4-BE49-F238E27FC236}">
                <a16:creationId xmlns:a16="http://schemas.microsoft.com/office/drawing/2014/main" id="{16DF5453-0AA1-48DE-B443-B395BF1D9EAA}"/>
              </a:ext>
            </a:extLst>
          </p:cNvPr>
          <p:cNvSpPr/>
          <p:nvPr/>
        </p:nvSpPr>
        <p:spPr>
          <a:xfrm>
            <a:off x="2587835" y="419165"/>
            <a:ext cx="3968327" cy="3184071"/>
          </a:xfrm>
          <a:prstGeom prst="mathMultiply">
            <a:avLst/>
          </a:prstGeom>
          <a:noFill/>
          <a:ln w="698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5412357"/>
      </p:ext>
    </p:extLst>
  </p:cSld>
  <p:clrMapOvr>
    <a:masterClrMapping/>
  </p:clrMapOvr>
</p:sld>
</file>

<file path=ppt/theme/theme1.xml><?xml version="1.0" encoding="utf-8"?>
<a:theme xmlns:a="http://schemas.openxmlformats.org/drawingml/2006/main" name="Office Theme">
  <a:themeElements>
    <a:clrScheme name="Custom 1">
      <a:dk1>
        <a:srgbClr val="462666"/>
      </a:dk1>
      <a:lt1>
        <a:srgbClr val="FFFFFF"/>
      </a:lt1>
      <a:dk2>
        <a:srgbClr val="EA5066"/>
      </a:dk2>
      <a:lt2>
        <a:srgbClr val="FFFFFF"/>
      </a:lt2>
      <a:accent1>
        <a:srgbClr val="7030A0"/>
      </a:accent1>
      <a:accent2>
        <a:srgbClr val="EA5066"/>
      </a:accent2>
      <a:accent3>
        <a:srgbClr val="EEEA80"/>
      </a:accent3>
      <a:accent4>
        <a:srgbClr val="CDE6D9"/>
      </a:accent4>
      <a:accent5>
        <a:srgbClr val="494949"/>
      </a:accent5>
      <a:accent6>
        <a:srgbClr val="FFFFFF"/>
      </a:accent6>
      <a:hlink>
        <a:srgbClr val="6EC5D3"/>
      </a:hlink>
      <a:folHlink>
        <a:srgbClr val="CDE6D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7D2CA70CA811A4C9F18DA57CEC52A38" ma:contentTypeVersion="10" ma:contentTypeDescription="Create a new document." ma:contentTypeScope="" ma:versionID="eb77b47be9ce329ef3243f76179df2e3">
  <xsd:schema xmlns:xsd="http://www.w3.org/2001/XMLSchema" xmlns:xs="http://www.w3.org/2001/XMLSchema" xmlns:p="http://schemas.microsoft.com/office/2006/metadata/properties" xmlns:ns2="3e6cab67-71e1-43fe-bf44-962cf23444a2" xmlns:ns3="22d97ed3-d2a5-4c55-aaa9-0f8d366c11e6" targetNamespace="http://schemas.microsoft.com/office/2006/metadata/properties" ma:root="true" ma:fieldsID="ce6cdf38a8f1a12195fb6d39bc502dfe" ns2:_="" ns3:_="">
    <xsd:import namespace="3e6cab67-71e1-43fe-bf44-962cf23444a2"/>
    <xsd:import namespace="22d97ed3-d2a5-4c55-aaa9-0f8d366c11e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e6cab67-71e1-43fe-bf44-962cf23444a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2d97ed3-d2a5-4c55-aaa9-0f8d366c11e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805D5C0-CF09-4DE9-9D06-09741F76CE15}">
  <ds:schemaRefs>
    <ds:schemaRef ds:uri="http://schemas.microsoft.com/sharepoint/v3/contenttype/forms"/>
  </ds:schemaRefs>
</ds:datastoreItem>
</file>

<file path=customXml/itemProps2.xml><?xml version="1.0" encoding="utf-8"?>
<ds:datastoreItem xmlns:ds="http://schemas.openxmlformats.org/officeDocument/2006/customXml" ds:itemID="{15EDB554-2371-4AAD-B997-CDCBFC332A0D}">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2EAA38F1-C670-42BF-84F7-B16EAA8BEA62}"/>
</file>

<file path=docProps/app.xml><?xml version="1.0" encoding="utf-8"?>
<Properties xmlns="http://schemas.openxmlformats.org/officeDocument/2006/extended-properties" xmlns:vt="http://schemas.openxmlformats.org/officeDocument/2006/docPropsVTypes">
  <Template/>
  <TotalTime>5898</TotalTime>
  <Words>1592</Words>
  <Application>Microsoft Office PowerPoint</Application>
  <PresentationFormat>On-screen Show (16:9)</PresentationFormat>
  <Paragraphs>192</Paragraphs>
  <Slides>15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is the Evidence?</vt:lpstr>
      <vt:lpstr>PowerPoint Presentation</vt:lpstr>
      <vt:lpstr>Reason for failing the Decent Homes Standard, 2017 </vt:lpstr>
      <vt:lpstr>PowerPoint Presentation</vt:lpstr>
      <vt:lpstr>PowerPoint Presentation</vt:lpstr>
    </vt:vector>
  </TitlesOfParts>
  <Company>Nice &amp; Serious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 Perkins</dc:creator>
  <cp:lastModifiedBy>Millie Brown</cp:lastModifiedBy>
  <cp:revision>199</cp:revision>
  <cp:lastPrinted>2017-04-27T12:28:58Z</cp:lastPrinted>
  <dcterms:created xsi:type="dcterms:W3CDTF">2017-01-16T15:35:56Z</dcterms:created>
  <dcterms:modified xsi:type="dcterms:W3CDTF">2019-11-13T15:41:56Z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0x01010037D2CA70CA811A4C9F18DA57CEC52A38</vt:lpwstr>
  </property>
</Properties>
</file>